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Lst>
  <p:notesMasterIdLst>
    <p:notesMasterId r:id="rId39"/>
  </p:notesMasterIdLst>
  <p:sldIdLst>
    <p:sldId id="441" r:id="rId3"/>
    <p:sldId id="259" r:id="rId4"/>
    <p:sldId id="261" r:id="rId5"/>
    <p:sldId id="269" r:id="rId6"/>
    <p:sldId id="273" r:id="rId7"/>
    <p:sldId id="275" r:id="rId8"/>
    <p:sldId id="279" r:id="rId9"/>
    <p:sldId id="281" r:id="rId10"/>
    <p:sldId id="285" r:id="rId11"/>
    <p:sldId id="283" r:id="rId12"/>
    <p:sldId id="291" r:id="rId13"/>
    <p:sldId id="295" r:id="rId14"/>
    <p:sldId id="305" r:id="rId15"/>
    <p:sldId id="311" r:id="rId16"/>
    <p:sldId id="321" r:id="rId17"/>
    <p:sldId id="323" r:id="rId18"/>
    <p:sldId id="443" r:id="rId19"/>
    <p:sldId id="333" r:id="rId20"/>
    <p:sldId id="339" r:id="rId21"/>
    <p:sldId id="341" r:id="rId22"/>
    <p:sldId id="345" r:id="rId23"/>
    <p:sldId id="347" r:id="rId24"/>
    <p:sldId id="351" r:id="rId25"/>
    <p:sldId id="1499" r:id="rId26"/>
    <p:sldId id="357" r:id="rId27"/>
    <p:sldId id="361" r:id="rId28"/>
    <p:sldId id="363" r:id="rId29"/>
    <p:sldId id="367" r:id="rId30"/>
    <p:sldId id="369" r:id="rId31"/>
    <p:sldId id="373" r:id="rId32"/>
    <p:sldId id="376" r:id="rId33"/>
    <p:sldId id="377" r:id="rId34"/>
    <p:sldId id="381" r:id="rId35"/>
    <p:sldId id="379" r:id="rId36"/>
    <p:sldId id="1500" r:id="rId37"/>
    <p:sldId id="3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Sabeeh AL-Mayah" userId="85e97d476e4d4470" providerId="LiveId" clId="{1031F39B-6E0D-4137-AB17-7D5D585083E3}"/>
    <pc:docChg chg="modSld">
      <pc:chgData name="Dr.Sabeeh AL-Mayah" userId="85e97d476e4d4470" providerId="LiveId" clId="{1031F39B-6E0D-4137-AB17-7D5D585083E3}" dt="2025-11-25T09:21:14.784" v="11" actId="20577"/>
      <pc:docMkLst>
        <pc:docMk/>
      </pc:docMkLst>
      <pc:sldChg chg="modSp mod">
        <pc:chgData name="Dr.Sabeeh AL-Mayah" userId="85e97d476e4d4470" providerId="LiveId" clId="{1031F39B-6E0D-4137-AB17-7D5D585083E3}" dt="2025-11-25T09:20:12.952" v="6" actId="20577"/>
        <pc:sldMkLst>
          <pc:docMk/>
          <pc:sldMk cId="0" sldId="305"/>
        </pc:sldMkLst>
        <pc:spChg chg="mod">
          <ac:chgData name="Dr.Sabeeh AL-Mayah" userId="85e97d476e4d4470" providerId="LiveId" clId="{1031F39B-6E0D-4137-AB17-7D5D585083E3}" dt="2025-11-25T09:20:12.952" v="6" actId="20577"/>
          <ac:spMkLst>
            <pc:docMk/>
            <pc:sldMk cId="0" sldId="305"/>
            <ac:spMk id="37891" creationId="{00000000-0000-0000-0000-000000000000}"/>
          </ac:spMkLst>
        </pc:spChg>
      </pc:sldChg>
      <pc:sldChg chg="modSp mod">
        <pc:chgData name="Dr.Sabeeh AL-Mayah" userId="85e97d476e4d4470" providerId="LiveId" clId="{1031F39B-6E0D-4137-AB17-7D5D585083E3}" dt="2025-11-25T09:21:14.784" v="11" actId="20577"/>
        <pc:sldMkLst>
          <pc:docMk/>
          <pc:sldMk cId="0" sldId="323"/>
        </pc:sldMkLst>
        <pc:spChg chg="mod">
          <ac:chgData name="Dr.Sabeeh AL-Mayah" userId="85e97d476e4d4470" providerId="LiveId" clId="{1031F39B-6E0D-4137-AB17-7D5D585083E3}" dt="2025-11-25T09:21:14.784" v="11" actId="20577"/>
          <ac:spMkLst>
            <pc:docMk/>
            <pc:sldMk cId="0" sldId="323"/>
            <ac:spMk id="37891" creationId="{00000000-0000-0000-0000-000000000000}"/>
          </ac:spMkLst>
        </pc:spChg>
      </pc:sldChg>
      <pc:sldChg chg="modSp mod">
        <pc:chgData name="Dr.Sabeeh AL-Mayah" userId="85e97d476e4d4470" providerId="LiveId" clId="{1031F39B-6E0D-4137-AB17-7D5D585083E3}" dt="2025-11-25T09:07:36.074" v="1" actId="20577"/>
        <pc:sldMkLst>
          <pc:docMk/>
          <pc:sldMk cId="0" sldId="441"/>
        </pc:sldMkLst>
        <pc:spChg chg="mod">
          <ac:chgData name="Dr.Sabeeh AL-Mayah" userId="85e97d476e4d4470" providerId="LiveId" clId="{1031F39B-6E0D-4137-AB17-7D5D585083E3}" dt="2025-11-25T09:07:36.074" v="1" actId="20577"/>
          <ac:spMkLst>
            <pc:docMk/>
            <pc:sldMk cId="0" sldId="441"/>
            <ac:spMk id="4099" creationId="{6F142428-4631-8BA0-AD16-4178D5F670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07343-D1BB-4CAD-BD79-104C18B1975E}"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63F37-8A29-42B4-BEA3-6C6EB09A0371}" type="slidenum">
              <a:rPr lang="en-US" smtClean="0"/>
              <a:t>‹#›</a:t>
            </a:fld>
            <a:endParaRPr lang="en-US"/>
          </a:p>
        </p:txBody>
      </p:sp>
    </p:spTree>
    <p:extLst>
      <p:ext uri="{BB962C8B-B14F-4D97-AF65-F5344CB8AC3E}">
        <p14:creationId xmlns:p14="http://schemas.microsoft.com/office/powerpoint/2010/main" val="32118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F124B8AA-F269-44D8-8282-0D859FEDBD11}" type="slidenum">
              <a:rPr lang="en-US">
                <a:solidFill>
                  <a:prstClr val="black"/>
                </a:solidFill>
              </a:rPr>
              <a:pPr/>
              <a:t>2</a:t>
            </a:fld>
            <a:endParaRPr lang="en-US">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ar-IQ"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largest of the human intestinal nematodes. This is the most common parasitic worm disease in the world, very prevalent in tropical regions but rarely found also in our country. In the United States about 4 million people are infected. The adult female worm can be over 30 cm long and 2-6 mm wide. The female worm produces 200.000 eggs per day. </a:t>
            </a:r>
          </a:p>
          <a:p>
            <a:endParaRPr lang="en-US"/>
          </a:p>
        </p:txBody>
      </p:sp>
      <p:sp>
        <p:nvSpPr>
          <p:cNvPr id="4" name="Slide Number Placeholder 3"/>
          <p:cNvSpPr>
            <a:spLocks noGrp="1"/>
          </p:cNvSpPr>
          <p:nvPr>
            <p:ph type="sldNum" sz="quarter" idx="5"/>
          </p:nvPr>
        </p:nvSpPr>
        <p:spPr/>
        <p:txBody>
          <a:bodyPr/>
          <a:lstStyle/>
          <a:p>
            <a:pPr>
              <a:defRPr/>
            </a:pPr>
            <a:fld id="{5EE00171-FB04-4B94-B61B-7C21F8CCAB4D}"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a:extLst>
              <a:ext uri="{FF2B5EF4-FFF2-40B4-BE49-F238E27FC236}">
                <a16:creationId xmlns:a16="http://schemas.microsoft.com/office/drawing/2014/main" id="{C636ABCE-D27C-A456-D8F5-1D9F52BE01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عنصر نائب للملاحظات 2">
            <a:extLst>
              <a:ext uri="{FF2B5EF4-FFF2-40B4-BE49-F238E27FC236}">
                <a16:creationId xmlns:a16="http://schemas.microsoft.com/office/drawing/2014/main" id="{CC63D533-04EF-4CA7-26B7-CD6327FE9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a:p>
        </p:txBody>
      </p:sp>
      <p:sp>
        <p:nvSpPr>
          <p:cNvPr id="50180" name="عنصر نائب لرقم الشريحة 3">
            <a:extLst>
              <a:ext uri="{FF2B5EF4-FFF2-40B4-BE49-F238E27FC236}">
                <a16:creationId xmlns:a16="http://schemas.microsoft.com/office/drawing/2014/main" id="{894A929B-EA48-57F9-C33C-54DA2C22F4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B5A0DB-72DE-4EDD-AD99-B4E839B95705}" type="slidenum">
              <a:rPr lang="ar-SA" altLang="en-US"/>
              <a:pPr eaLnBrk="1" hangingPunct="1"/>
              <a:t>24</a:t>
            </a:fld>
            <a:endParaRPr lang="ar-SA" altLang="en-US"/>
          </a:p>
        </p:txBody>
      </p:sp>
    </p:spTree>
    <p:extLst>
      <p:ext uri="{BB962C8B-B14F-4D97-AF65-F5344CB8AC3E}">
        <p14:creationId xmlns:p14="http://schemas.microsoft.com/office/powerpoint/2010/main" val="367597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Hookworm</a:t>
            </a:r>
          </a:p>
        </p:txBody>
      </p:sp>
      <p:sp>
        <p:nvSpPr>
          <p:cNvPr id="4" name="Slide Number Placeholder 3"/>
          <p:cNvSpPr>
            <a:spLocks noGrp="1"/>
          </p:cNvSpPr>
          <p:nvPr>
            <p:ph type="sldNum" sz="quarter" idx="5"/>
          </p:nvPr>
        </p:nvSpPr>
        <p:spPr/>
        <p:txBody>
          <a:bodyPr/>
          <a:lstStyle/>
          <a:p>
            <a:pPr>
              <a:defRPr/>
            </a:pPr>
            <a:fld id="{36E51743-DE6E-4116-8B58-D21C78B93D1C}" type="slidenum">
              <a:rPr lang="en-US">
                <a:solidFill>
                  <a:prstClr val="black"/>
                </a:solidFill>
              </a:rPr>
              <a:pPr>
                <a:defRPr/>
              </a:pPr>
              <a:t>27</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Outside defecation and walking barefoot maintains life cycle</a:t>
            </a:r>
          </a:p>
        </p:txBody>
      </p:sp>
      <p:sp>
        <p:nvSpPr>
          <p:cNvPr id="4" name="Slide Number Placeholder 3"/>
          <p:cNvSpPr>
            <a:spLocks noGrp="1"/>
          </p:cNvSpPr>
          <p:nvPr>
            <p:ph type="sldNum" sz="quarter" idx="5"/>
          </p:nvPr>
        </p:nvSpPr>
        <p:spPr/>
        <p:txBody>
          <a:bodyPr/>
          <a:lstStyle/>
          <a:p>
            <a:pPr>
              <a:defRPr/>
            </a:pPr>
            <a:fld id="{E47E927F-31F3-41A9-B8AB-81850AA018EC}" type="slidenum">
              <a:rPr lang="en-US">
                <a:solidFill>
                  <a:prstClr val="black"/>
                </a:solidFill>
              </a:rPr>
              <a:pPr>
                <a:defRPr/>
              </a:pPr>
              <a:t>28</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Lymphatic vessels return tissue fluids to circulatory system</a:t>
            </a:r>
          </a:p>
        </p:txBody>
      </p:sp>
      <p:sp>
        <p:nvSpPr>
          <p:cNvPr id="4" name="Slide Number Placeholder 3"/>
          <p:cNvSpPr>
            <a:spLocks noGrp="1"/>
          </p:cNvSpPr>
          <p:nvPr>
            <p:ph type="sldNum" sz="quarter" idx="5"/>
          </p:nvPr>
        </p:nvSpPr>
        <p:spPr/>
        <p:txBody>
          <a:bodyPr/>
          <a:lstStyle/>
          <a:p>
            <a:pPr>
              <a:defRPr/>
            </a:pPr>
            <a:fld id="{A5A013A8-91F5-40C4-A393-A36AF902288D}" type="slidenum">
              <a:rPr lang="en-US">
                <a:solidFill>
                  <a:prstClr val="black"/>
                </a:solidFill>
              </a:rPr>
              <a:pPr>
                <a:defRPr/>
              </a:pPr>
              <a:t>31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C3CD9302-332B-4158-978A-3BC60D17FA51}" type="slidenum">
              <a:rPr lang="en-US">
                <a:solidFill>
                  <a:prstClr val="black"/>
                </a:solidFill>
              </a:rPr>
              <a:pPr/>
              <a:t>3</a:t>
            </a:fld>
            <a:endParaRPr lang="en-US">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A8DD75A2-A7CE-44ED-ADA7-BA5526598CE1}" type="slidenum">
              <a:rPr lang="en-US">
                <a:solidFill>
                  <a:prstClr val="black"/>
                </a:solidFill>
              </a:rPr>
              <a:pPr/>
              <a:t>4</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15B38A71-1CF9-494D-AE4D-BD201AEE2202}" type="slidenum">
              <a:rPr lang="en-US">
                <a:solidFill>
                  <a:prstClr val="black"/>
                </a:solidFill>
              </a:rPr>
              <a:pPr/>
              <a:t>5</a:t>
            </a:fld>
            <a:endParaRPr 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8815FEA7-C5D6-4E81-8506-F42845EAF7E1}" type="slidenum">
              <a:rPr lang="en-US">
                <a:solidFill>
                  <a:prstClr val="black"/>
                </a:solidFill>
              </a:rPr>
              <a:pPr/>
              <a:t>6</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FAC8596C-558B-41DD-84CA-962600EDD795}" type="slidenum">
              <a:rPr lang="en-US">
                <a:solidFill>
                  <a:prstClr val="black"/>
                </a:solidFill>
              </a:rPr>
              <a:pPr/>
              <a:t>7</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1BD2A4AF-8221-4531-B46E-5C3AC5408D72}" type="slidenum">
              <a:rPr lang="en-US">
                <a:solidFill>
                  <a:prstClr val="black"/>
                </a:solidFill>
              </a:rPr>
              <a:pPr/>
              <a:t>11</a:t>
            </a:fld>
            <a:endParaRPr lang="en-US">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ar-IQ">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3F7B1F4-EDF2-4A36-AD49-97DC23CFD08E}" type="slidenum">
              <a:rPr lang="en-US">
                <a:solidFill>
                  <a:prstClr val="black"/>
                </a:solidFill>
              </a:rPr>
              <a:pPr>
                <a:defRPr/>
              </a:pPr>
              <a:t>15</a:t>
            </a:fld>
            <a:endParaRPr lang="en-US">
              <a:solidFill>
                <a:prstClr val="black"/>
              </a:solidFill>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63F37-8A29-42B4-BEA3-6C6EB09A0371}" type="slidenum">
              <a:rPr lang="en-US" smtClean="0"/>
              <a:t>16</a:t>
            </a:fld>
            <a:endParaRPr lang="en-US"/>
          </a:p>
        </p:txBody>
      </p:sp>
    </p:spTree>
    <p:extLst>
      <p:ext uri="{BB962C8B-B14F-4D97-AF65-F5344CB8AC3E}">
        <p14:creationId xmlns:p14="http://schemas.microsoft.com/office/powerpoint/2010/main" val="391584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74DCB4-BB39-B9B5-205E-F1C577B7052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a16="http://schemas.microsoft.com/office/drawing/2014/main" id="{45259A61-15D5-B460-520F-560302A2B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a16="http://schemas.microsoft.com/office/drawing/2014/main" id="{BA93831D-DC33-8BB9-C986-C32E06508365}"/>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ECBD23D0-39D5-C066-BE29-85CE5122685D}"/>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BAF5AD7-A907-42EF-410A-73787A4030AC}"/>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261998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4DD218-FBDC-4E31-FA8F-169534257DDF}"/>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96085129-B4DD-916E-2EF3-E3BE7EA4C9F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C4179F90-6152-C07C-8A96-80D4BB3F7B25}"/>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676D3A0A-76EC-8F17-E833-DCF782FDFA92}"/>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D8EED28-969F-1E1B-2BCD-6023CC5889D3}"/>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93476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938CA63-DFE9-2AC8-03CF-0CD8A2D672B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5DCB01BB-1F2F-29B3-885D-29075EEFD20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5CDB9629-3946-706F-E0AC-998525DE3AFB}"/>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E21347FA-62DF-7062-79F1-A299E97515A0}"/>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1F393467-BEFA-70A6-827D-611C0EB0B904}"/>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80309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314358-4CCE-C850-CE21-D94906DD109F}"/>
              </a:ext>
            </a:extLst>
          </p:cNvPr>
          <p:cNvSpPr>
            <a:spLocks noGrp="1"/>
          </p:cNvSpPr>
          <p:nvPr>
            <p:ph type="dt" sz="half" idx="10"/>
          </p:nvPr>
        </p:nvSpPr>
        <p:spPr>
          <a:xfrm>
            <a:off x="406400" y="6245225"/>
            <a:ext cx="3048000" cy="476250"/>
          </a:xfrm>
        </p:spPr>
        <p:txBody>
          <a:bodyPr/>
          <a:lstStyle>
            <a:lvl1pPr>
              <a:defRPr/>
            </a:lvl1pPr>
          </a:lstStyle>
          <a:p>
            <a:pPr>
              <a:defRPr/>
            </a:pPr>
            <a:fld id="{70CEB095-D58E-4FD8-B39F-132514228990}" type="datetime1">
              <a:rPr lang="en-US"/>
              <a:pPr>
                <a:defRPr/>
              </a:pPr>
              <a:t>11/25/2025</a:t>
            </a:fld>
            <a:endParaRPr lang="en-US"/>
          </a:p>
        </p:txBody>
      </p:sp>
      <p:sp>
        <p:nvSpPr>
          <p:cNvPr id="6" name="Footer Placeholder 5">
            <a:extLst>
              <a:ext uri="{FF2B5EF4-FFF2-40B4-BE49-F238E27FC236}">
                <a16:creationId xmlns:a16="http://schemas.microsoft.com/office/drawing/2014/main" id="{84555A8C-6A27-BC5C-663E-4A15E54513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E49F2D6-A81D-01B9-77D4-5DB66D58CD08}"/>
              </a:ext>
            </a:extLst>
          </p:cNvPr>
          <p:cNvSpPr>
            <a:spLocks noGrp="1"/>
          </p:cNvSpPr>
          <p:nvPr>
            <p:ph type="sldNum" sz="quarter" idx="12"/>
          </p:nvPr>
        </p:nvSpPr>
        <p:spPr>
          <a:xfrm>
            <a:off x="8737600" y="6245225"/>
            <a:ext cx="3048000" cy="476250"/>
          </a:xfrm>
        </p:spPr>
        <p:txBody>
          <a:bodyPr/>
          <a:lstStyle>
            <a:lvl1pPr>
              <a:defRPr/>
            </a:lvl1pPr>
          </a:lstStyle>
          <a:p>
            <a:pPr>
              <a:defRPr/>
            </a:pPr>
            <a:fld id="{8CC5E294-978F-4E80-8B77-EF1FE764C5E1}" type="slidenum">
              <a:rPr lang="en-US" altLang="en-US"/>
              <a:pPr>
                <a:defRPr/>
              </a:pPr>
              <a:t>‹#›</a:t>
            </a:fld>
            <a:endParaRPr lang="en-US" altLang="en-US"/>
          </a:p>
        </p:txBody>
      </p:sp>
    </p:spTree>
    <p:extLst>
      <p:ext uri="{BB962C8B-B14F-4D97-AF65-F5344CB8AC3E}">
        <p14:creationId xmlns:p14="http://schemas.microsoft.com/office/powerpoint/2010/main" val="104111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B8F285-0157-42C2-BE9F-BBF17B67BA67}"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552406-A0EA-4F35-A7DB-DA0B57083A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024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016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D218-4CAE-48A7-9B47-0762F0866474}"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7BB33-389A-4BE8-B44E-156CBFAFA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280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C3D9ED-A3CC-4ADD-AA7A-6FD6E63E2D45}"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23E59F-76D2-47B3-B8CE-2ED6626EA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280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77211E-E585-4889-9F47-05AA7FA41BE8}" type="datetimeFigureOut">
              <a:rPr lang="en-US">
                <a:solidFill>
                  <a:prstClr val="black">
                    <a:tint val="75000"/>
                  </a:prstClr>
                </a:solidFill>
              </a:rPr>
              <a:pPr>
                <a:defRPr/>
              </a:pPr>
              <a:t>11/25/2025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ADB01E-8E0F-4AA2-AC73-046588B7CB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7195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BFB8E4-FE38-46E2-9BB3-62E8A16B5A04}" type="datetimeFigureOut">
              <a:rPr lang="en-US">
                <a:solidFill>
                  <a:prstClr val="black">
                    <a:tint val="75000"/>
                  </a:prstClr>
                </a:solidFill>
              </a:rPr>
              <a:pPr>
                <a:defRPr/>
              </a:pPr>
              <a:t>11/25/2025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1CB3D-A732-4947-8288-1CD73CE0FE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7048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11/25/2025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928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0F03A5-D7AB-E467-D3BA-B6CFFF5F69A9}"/>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B5560AD6-EB8A-8014-96CF-D8B812E8050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B1E10A6-8843-A611-49C1-3C95E39D8DB3}"/>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0A0FB902-0E2D-39D6-C6DE-F8CC1193DDDB}"/>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249A1668-C310-20A4-D82A-93BF39A9076B}"/>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50621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6BB7F-13C9-4183-A5D0-99705EE8719F}"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B79A36-84D6-40FA-BBA7-6882AC03CC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230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3EFC-77CF-4991-837A-366E05D5A416}"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638865-110A-4999-AD0A-FEFD81B2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927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63E42-CCA9-403C-B562-F5717BBF8944}"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35F21-D5D0-4AA9-9386-16255FF9A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376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97C42-08C2-4457-B16C-CB11144D4253}"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7BBE-4F1C-4BC9-961A-95B624342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0273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6D460C4C-81C1-4260-810E-C312D7A46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2405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0"/>
            <a:ext cx="10363200" cy="1143000"/>
          </a:xfrm>
        </p:spPr>
        <p:txBody>
          <a:bodyPr/>
          <a:lstStyle/>
          <a:p>
            <a:r>
              <a:rPr lang="en-US"/>
              <a:t>Click to edit Master title style</a:t>
            </a:r>
          </a:p>
        </p:txBody>
      </p:sp>
      <p:sp>
        <p:nvSpPr>
          <p:cNvPr id="3" name="Content Placeholder 2"/>
          <p:cNvSpPr>
            <a:spLocks noGrp="1"/>
          </p:cNvSpPr>
          <p:nvPr>
            <p:ph sz="half" idx="1"/>
          </p:nvPr>
        </p:nvSpPr>
        <p:spPr>
          <a:xfrm>
            <a:off x="14224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93FCB036-F6A4-4CCA-A961-6CBA1EA62B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878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B8F285-0157-42C2-BE9F-BBF17B67BA67}"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552406-A0EA-4F35-A7DB-DA0B57083A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9380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8557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D218-4CAE-48A7-9B47-0762F0866474}"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7BB33-389A-4BE8-B44E-156CBFAFA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3005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C3D9ED-A3CC-4ADD-AA7A-6FD6E63E2D45}"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23E59F-76D2-47B3-B8CE-2ED6626EA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983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191247-1E44-C8A7-6243-4A203185C75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0EDDBD00-0F23-8C3B-1F10-274671265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28A1638-5BA9-B871-983D-472AFB106B89}"/>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739F88FF-5BC4-8367-181F-3D862263C835}"/>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0BE7135A-A285-2ADA-1462-759C89E9440E}"/>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855640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77211E-E585-4889-9F47-05AA7FA41BE8}" type="datetimeFigureOut">
              <a:rPr lang="en-US">
                <a:solidFill>
                  <a:prstClr val="black">
                    <a:tint val="75000"/>
                  </a:prstClr>
                </a:solidFill>
              </a:rPr>
              <a:pPr>
                <a:defRPr/>
              </a:pPr>
              <a:t>11/25/2025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ADB01E-8E0F-4AA2-AC73-046588B7CB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55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BFB8E4-FE38-46E2-9BB3-62E8A16B5A04}" type="datetimeFigureOut">
              <a:rPr lang="en-US">
                <a:solidFill>
                  <a:prstClr val="black">
                    <a:tint val="75000"/>
                  </a:prstClr>
                </a:solidFill>
              </a:rPr>
              <a:pPr>
                <a:defRPr/>
              </a:pPr>
              <a:t>11/25/2025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1CB3D-A732-4947-8288-1CD73CE0FE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982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11/25/2025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6062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6BB7F-13C9-4183-A5D0-99705EE8719F}"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B79A36-84D6-40FA-BBA7-6882AC03CC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8819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3EFC-77CF-4991-837A-366E05D5A416}"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638865-110A-4999-AD0A-FEFD81B2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1805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63E42-CCA9-403C-B562-F5717BBF8944}"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35F21-D5D0-4AA9-9386-16255FF9A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410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97C42-08C2-4457-B16C-CB11144D4253}"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7BBE-4F1C-4BC9-961A-95B624342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0431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6D460C4C-81C1-4260-810E-C312D7A46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198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0"/>
            <a:ext cx="10363200" cy="1143000"/>
          </a:xfrm>
        </p:spPr>
        <p:txBody>
          <a:bodyPr/>
          <a:lstStyle/>
          <a:p>
            <a:r>
              <a:rPr lang="en-US"/>
              <a:t>Click to edit Master title style</a:t>
            </a:r>
          </a:p>
        </p:txBody>
      </p:sp>
      <p:sp>
        <p:nvSpPr>
          <p:cNvPr id="3" name="Content Placeholder 2"/>
          <p:cNvSpPr>
            <a:spLocks noGrp="1"/>
          </p:cNvSpPr>
          <p:nvPr>
            <p:ph sz="half" idx="1"/>
          </p:nvPr>
        </p:nvSpPr>
        <p:spPr>
          <a:xfrm>
            <a:off x="14224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93FCB036-F6A4-4CCA-A961-6CBA1EA62B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5876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B8F285-0157-42C2-BE9F-BBF17B67BA67}"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552406-A0EA-4F35-A7DB-DA0B57083A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73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B5F904-51C9-4DED-856B-C993E8122790}"/>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C733A5F8-3B9B-D463-9C54-E7486A4D115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a16="http://schemas.microsoft.com/office/drawing/2014/main" id="{29EF1850-A7DE-4ED0-2FB3-CCA1AB89221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a16="http://schemas.microsoft.com/office/drawing/2014/main" id="{058F3CCC-30EC-2D64-E2F4-FFC5DB81A48B}"/>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4C9EEE96-A13D-8816-E960-E88C705F95C2}"/>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5E946EE4-4EBC-4E71-E032-613D15D45C8C}"/>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4202736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945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D218-4CAE-48A7-9B47-0762F0866474}"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7BB33-389A-4BE8-B44E-156CBFAFA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4242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C3D9ED-A3CC-4ADD-AA7A-6FD6E63E2D45}"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23E59F-76D2-47B3-B8CE-2ED6626EA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5778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77211E-E585-4889-9F47-05AA7FA41BE8}" type="datetimeFigureOut">
              <a:rPr lang="en-US">
                <a:solidFill>
                  <a:prstClr val="black">
                    <a:tint val="75000"/>
                  </a:prstClr>
                </a:solidFill>
              </a:rPr>
              <a:pPr>
                <a:defRPr/>
              </a:pPr>
              <a:t>11/25/2025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ADB01E-8E0F-4AA2-AC73-046588B7CB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337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BFB8E4-FE38-46E2-9BB3-62E8A16B5A04}" type="datetimeFigureOut">
              <a:rPr lang="en-US">
                <a:solidFill>
                  <a:prstClr val="black">
                    <a:tint val="75000"/>
                  </a:prstClr>
                </a:solidFill>
              </a:rPr>
              <a:pPr>
                <a:defRPr/>
              </a:pPr>
              <a:t>11/25/2025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1CB3D-A732-4947-8288-1CD73CE0FE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5408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11/25/2025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7198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6BB7F-13C9-4183-A5D0-99705EE8719F}"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B79A36-84D6-40FA-BBA7-6882AC03CC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231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3EFC-77CF-4991-837A-366E05D5A416}"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638865-110A-4999-AD0A-FEFD81B2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5160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63E42-CCA9-403C-B562-F5717BBF8944}"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35F21-D5D0-4AA9-9386-16255FF9A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6202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97C42-08C2-4457-B16C-CB11144D4253}"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7BBE-4F1C-4BC9-961A-95B624342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53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4D1F23-3CD7-A484-87A5-F74E6B45551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9E1A1D5F-39FC-48C5-A534-EFC7A823F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3891EC7-F211-8153-C3E9-FE5C4B44F70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a16="http://schemas.microsoft.com/office/drawing/2014/main" id="{F1209C58-28B5-65F1-4029-8B5BB1B85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47EB981-1015-002A-CBFD-A0C3E26FF46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a16="http://schemas.microsoft.com/office/drawing/2014/main" id="{CF1DB076-7B73-76CF-D6E4-B83B571AEC4E}"/>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8" name="عنصر نائب للتذييل 7">
            <a:extLst>
              <a:ext uri="{FF2B5EF4-FFF2-40B4-BE49-F238E27FC236}">
                <a16:creationId xmlns:a16="http://schemas.microsoft.com/office/drawing/2014/main" id="{DABC741A-2991-9A6A-127A-81C9F872AB45}"/>
              </a:ext>
            </a:extLst>
          </p:cNvPr>
          <p:cNvSpPr>
            <a:spLocks noGrp="1"/>
          </p:cNvSpPr>
          <p:nvPr>
            <p:ph type="ftr" sz="quarter" idx="11"/>
          </p:nvPr>
        </p:nvSpPr>
        <p:spPr/>
        <p:txBody>
          <a:bodyPr/>
          <a:lstStyle/>
          <a:p>
            <a:endParaRPr lang="ar-IQ"/>
          </a:p>
        </p:txBody>
      </p:sp>
      <p:sp>
        <p:nvSpPr>
          <p:cNvPr id="9" name="عنصر نائب لرقم الشريحة 8">
            <a:extLst>
              <a:ext uri="{FF2B5EF4-FFF2-40B4-BE49-F238E27FC236}">
                <a16:creationId xmlns:a16="http://schemas.microsoft.com/office/drawing/2014/main" id="{8DA1BDFF-F07A-636B-3721-B40209BAEFE2}"/>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4133369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15"/>
          <p:cNvSpPr>
            <a:spLocks noGrp="1" noChangeArrowheads="1"/>
          </p:cNvSpPr>
          <p:nvPr>
            <p:ph type="sldNum" sz="quarter" idx="12"/>
          </p:nvPr>
        </p:nvSpPr>
        <p:spPr/>
        <p:txBody>
          <a:bodyPr/>
          <a:lstStyle>
            <a:lvl1pPr>
              <a:defRPr/>
            </a:lvl1pPr>
          </a:lstStyle>
          <a:p>
            <a:pPr>
              <a:defRPr/>
            </a:pPr>
            <a:fld id="{6D460C4C-81C1-4260-810E-C312D7A46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8642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0"/>
            <a:ext cx="10363200" cy="1143000"/>
          </a:xfrm>
        </p:spPr>
        <p:txBody>
          <a:bodyPr/>
          <a:lstStyle/>
          <a:p>
            <a:r>
              <a:rPr lang="en-US"/>
              <a:t>Click to edit Master title style</a:t>
            </a:r>
          </a:p>
        </p:txBody>
      </p:sp>
      <p:sp>
        <p:nvSpPr>
          <p:cNvPr id="3" name="Content Placeholder 2"/>
          <p:cNvSpPr>
            <a:spLocks noGrp="1"/>
          </p:cNvSpPr>
          <p:nvPr>
            <p:ph sz="half" idx="1"/>
          </p:nvPr>
        </p:nvSpPr>
        <p:spPr>
          <a:xfrm>
            <a:off x="14224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5"/>
          <p:cNvSpPr>
            <a:spLocks noGrp="1" noChangeArrowheads="1"/>
          </p:cNvSpPr>
          <p:nvPr>
            <p:ph type="sldNum" sz="quarter" idx="12"/>
          </p:nvPr>
        </p:nvSpPr>
        <p:spPr/>
        <p:txBody>
          <a:bodyPr/>
          <a:lstStyle>
            <a:lvl1pPr>
              <a:defRPr/>
            </a:lvl1pPr>
          </a:lstStyle>
          <a:p>
            <a:pPr>
              <a:defRPr/>
            </a:pPr>
            <a:fld id="{93FCB036-F6A4-4CCA-A961-6CBA1EA62B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3230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B8F285-0157-42C2-BE9F-BBF17B67BA67}"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552406-A0EA-4F35-A7DB-DA0B57083A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7543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0109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F7D218-4CAE-48A7-9B47-0762F0866474}"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37BB33-389A-4BE8-B44E-156CBFAFA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8674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C3D9ED-A3CC-4ADD-AA7A-6FD6E63E2D45}"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23E59F-76D2-47B3-B8CE-2ED6626EA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0811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77211E-E585-4889-9F47-05AA7FA41BE8}" type="datetimeFigureOut">
              <a:rPr lang="en-US">
                <a:solidFill>
                  <a:prstClr val="black">
                    <a:tint val="75000"/>
                  </a:prstClr>
                </a:solidFill>
              </a:rPr>
              <a:pPr>
                <a:defRPr/>
              </a:pPr>
              <a:t>11/25/2025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CADB01E-8E0F-4AA2-AC73-046588B7CB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3584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BFB8E4-FE38-46E2-9BB3-62E8A16B5A04}" type="datetimeFigureOut">
              <a:rPr lang="en-US">
                <a:solidFill>
                  <a:prstClr val="black">
                    <a:tint val="75000"/>
                  </a:prstClr>
                </a:solidFill>
              </a:rPr>
              <a:pPr>
                <a:defRPr/>
              </a:pPr>
              <a:t>11/25/2025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1CB3D-A732-4947-8288-1CD73CE0FE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1377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11/25/2025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2850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6BB7F-13C9-4183-A5D0-99705EE8719F}"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B79A36-84D6-40FA-BBA7-6882AC03CC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299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43AFE9-B27E-A3F9-3351-666A537CD07A}"/>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a16="http://schemas.microsoft.com/office/drawing/2014/main" id="{010522BB-BD7A-5BBE-5FD8-E38FC12DB149}"/>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4" name="عنصر نائب للتذييل 3">
            <a:extLst>
              <a:ext uri="{FF2B5EF4-FFF2-40B4-BE49-F238E27FC236}">
                <a16:creationId xmlns:a16="http://schemas.microsoft.com/office/drawing/2014/main" id="{5268D0C7-4241-6022-1A65-20C6D92E9FFE}"/>
              </a:ext>
            </a:extLst>
          </p:cNvPr>
          <p:cNvSpPr>
            <a:spLocks noGrp="1"/>
          </p:cNvSpPr>
          <p:nvPr>
            <p:ph type="ftr" sz="quarter" idx="11"/>
          </p:nvPr>
        </p:nvSpPr>
        <p:spPr/>
        <p:txBody>
          <a:bodyPr/>
          <a:lstStyle/>
          <a:p>
            <a:endParaRPr lang="ar-IQ"/>
          </a:p>
        </p:txBody>
      </p:sp>
      <p:sp>
        <p:nvSpPr>
          <p:cNvPr id="5" name="عنصر نائب لرقم الشريحة 4">
            <a:extLst>
              <a:ext uri="{FF2B5EF4-FFF2-40B4-BE49-F238E27FC236}">
                <a16:creationId xmlns:a16="http://schemas.microsoft.com/office/drawing/2014/main" id="{CC57E7A3-9CC4-BA91-9FA1-2A412E45382A}"/>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3073455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3EFC-77CF-4991-837A-366E05D5A416}" type="datetimeFigureOut">
              <a:rPr lang="en-US">
                <a:solidFill>
                  <a:prstClr val="black">
                    <a:tint val="75000"/>
                  </a:prstClr>
                </a:solidFill>
              </a:rPr>
              <a:pPr>
                <a:defRPr/>
              </a:pPr>
              <a:t>11/25/2025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638865-110A-4999-AD0A-FEFD81B2F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813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3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63E42-CCA9-403C-B562-F5717BBF8944}"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135F21-D5D0-4AA9-9386-16255FF9A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7749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3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B97C42-08C2-4457-B16C-CB11144D4253}"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67BBE-4F1C-4BC9-961A-95B624342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7385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9255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11/25/2025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596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7753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58232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9794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2048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253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20A6103-6B49-95BC-99F2-FAC1AF9A6472}"/>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3" name="عنصر نائب للتذييل 2">
            <a:extLst>
              <a:ext uri="{FF2B5EF4-FFF2-40B4-BE49-F238E27FC236}">
                <a16:creationId xmlns:a16="http://schemas.microsoft.com/office/drawing/2014/main" id="{900E628E-57E6-AED2-6358-2336C539FEDA}"/>
              </a:ext>
            </a:extLst>
          </p:cNvPr>
          <p:cNvSpPr>
            <a:spLocks noGrp="1"/>
          </p:cNvSpPr>
          <p:nvPr>
            <p:ph type="ftr" sz="quarter" idx="11"/>
          </p:nvPr>
        </p:nvSpPr>
        <p:spPr/>
        <p:txBody>
          <a:bodyPr/>
          <a:lstStyle/>
          <a:p>
            <a:endParaRPr lang="ar-IQ"/>
          </a:p>
        </p:txBody>
      </p:sp>
      <p:sp>
        <p:nvSpPr>
          <p:cNvPr id="4" name="عنصر نائب لرقم الشريحة 3">
            <a:extLst>
              <a:ext uri="{FF2B5EF4-FFF2-40B4-BE49-F238E27FC236}">
                <a16:creationId xmlns:a16="http://schemas.microsoft.com/office/drawing/2014/main" id="{B1B23398-DA27-F7FE-51A7-C567F899E899}"/>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0373084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51920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1072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580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03339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2943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54641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11/25/2025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13628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86299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192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510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7101A2-331C-11B7-027B-A73FA345D4A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45C32613-C721-C823-6E93-BBA8F8388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a16="http://schemas.microsoft.com/office/drawing/2014/main" id="{D5575C38-8187-01ED-D24B-3231B7D19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6CFD6FB-26B9-521C-1C11-F12AA197EA7E}"/>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3AF18540-A485-76B9-1771-A5D9763681CB}"/>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E3A3C51E-1ECA-DD6B-B696-112661169236}"/>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681320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874A5-8778-4EEF-9EC0-5FD06DD63F24}" type="datetimeFigureOut">
              <a:rPr lang="en-US">
                <a:solidFill>
                  <a:prstClr val="black">
                    <a:tint val="75000"/>
                  </a:prstClr>
                </a:solidFill>
              </a:rPr>
              <a:pPr>
                <a:defRPr/>
              </a:pPr>
              <a:t>11/25/2025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4590CD-37D6-4755-8DA5-C71AABB77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29889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8079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4278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9757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4288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63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259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037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30648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008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6E5C98-C19A-9095-7BB0-2845EDB6A1F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a16="http://schemas.microsoft.com/office/drawing/2014/main" id="{23E98F42-FFDE-6A38-D4AE-ABCB7DA64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a:extLst>
              <a:ext uri="{FF2B5EF4-FFF2-40B4-BE49-F238E27FC236}">
                <a16:creationId xmlns:a16="http://schemas.microsoft.com/office/drawing/2014/main" id="{1104652C-5139-8B3B-4A36-6ECC524F6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F38D3B-E77E-26EF-3340-3E0AE91A3C30}"/>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AD8AE197-33AB-C5DB-4430-AA7B0E1AF0F1}"/>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09EA4B02-B924-8750-3D0D-12A269E085C5}"/>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0698989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122D80-D5F2-42BA-B107-773740CDD445}" type="datetimeFigureOut">
              <a:rPr lang="en-US">
                <a:solidFill>
                  <a:prstClr val="black">
                    <a:tint val="75000"/>
                  </a:prstClr>
                </a:solidFill>
              </a:rPr>
              <a:pPr>
                <a:def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BD376-9E15-421E-A5CB-CE642DA36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922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16" Type="http://schemas.openxmlformats.org/officeDocument/2006/relationships/slideLayout" Target="../slideLayouts/slideLayout2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74" Type="http://schemas.openxmlformats.org/officeDocument/2006/relationships/slideLayout" Target="../slideLayouts/slideLayout86.xml"/><Relationship Id="rId79" Type="http://schemas.openxmlformats.org/officeDocument/2006/relationships/theme" Target="../theme/theme2.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2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A72DF8D-3040-4A9D-2008-A83969BA44A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DC309A2E-6D71-538E-0DE1-2E3C245BE7F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DE05E5C-CE76-6570-F224-7BEA0E0549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991FE073-FB61-02DB-E4AA-7DE575CA9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a:extLst>
              <a:ext uri="{FF2B5EF4-FFF2-40B4-BE49-F238E27FC236}">
                <a16:creationId xmlns:a16="http://schemas.microsoft.com/office/drawing/2014/main" id="{34ACC9E1-D865-11D1-EAD8-D3D139F3D03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1EA729-A590-40CC-9E1D-0A0B8DF38443}" type="slidenum">
              <a:rPr lang="ar-IQ" smtClean="0"/>
              <a:t>‹#›</a:t>
            </a:fld>
            <a:endParaRPr lang="ar-IQ"/>
          </a:p>
        </p:txBody>
      </p:sp>
    </p:spTree>
    <p:extLst>
      <p:ext uri="{BB962C8B-B14F-4D97-AF65-F5344CB8AC3E}">
        <p14:creationId xmlns:p14="http://schemas.microsoft.com/office/powerpoint/2010/main" val="37675745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fld id="{7446628D-7B31-4C5C-B1A8-0F1BD79FE480}" type="datetimeFigureOut">
              <a:rPr lang="en-US">
                <a:solidFill>
                  <a:prstClr val="black">
                    <a:tint val="75000"/>
                  </a:prstClr>
                </a:solidFill>
              </a:rPr>
              <a:pPr rtl="0">
                <a:defRPr/>
              </a:pPr>
              <a:t>11/25/2025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7B2F9D6D-52B4-4F51-8DAD-FDFBE5B687E5}" type="slidenum">
              <a:rPr lang="en-US">
                <a:solidFill>
                  <a:prstClr val="black">
                    <a:tint val="75000"/>
                  </a:prstClr>
                </a:solidFill>
              </a:rPr>
              <a:pPr rtl="0">
                <a:defRPr/>
              </a:pPr>
              <a:t>‹#›</a:t>
            </a:fld>
            <a:endParaRPr lang="en-US">
              <a:solidFill>
                <a:prstClr val="black">
                  <a:tint val="75000"/>
                </a:prstClr>
              </a:solidFill>
            </a:endParaRPr>
          </a:p>
        </p:txBody>
      </p:sp>
    </p:spTree>
    <p:extLst>
      <p:ext uri="{BB962C8B-B14F-4D97-AF65-F5344CB8AC3E}">
        <p14:creationId xmlns:p14="http://schemas.microsoft.com/office/powerpoint/2010/main" val="158035906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 id="2147483740" r:id="rId49"/>
    <p:sldLayoutId id="2147483741" r:id="rId50"/>
    <p:sldLayoutId id="2147483742" r:id="rId51"/>
    <p:sldLayoutId id="2147483743" r:id="rId52"/>
    <p:sldLayoutId id="2147483744" r:id="rId53"/>
    <p:sldLayoutId id="2147483745" r:id="rId54"/>
    <p:sldLayoutId id="2147483746" r:id="rId55"/>
    <p:sldLayoutId id="2147483747" r:id="rId56"/>
    <p:sldLayoutId id="2147483748" r:id="rId57"/>
    <p:sldLayoutId id="2147483749" r:id="rId58"/>
    <p:sldLayoutId id="2147483750" r:id="rId59"/>
    <p:sldLayoutId id="2147483751" r:id="rId60"/>
    <p:sldLayoutId id="2147483752" r:id="rId61"/>
    <p:sldLayoutId id="2147483753" r:id="rId62"/>
    <p:sldLayoutId id="2147483754" r:id="rId63"/>
    <p:sldLayoutId id="2147483755" r:id="rId64"/>
    <p:sldLayoutId id="2147483756" r:id="rId65"/>
    <p:sldLayoutId id="2147483757" r:id="rId66"/>
    <p:sldLayoutId id="2147483758" r:id="rId67"/>
    <p:sldLayoutId id="2147483759" r:id="rId68"/>
    <p:sldLayoutId id="2147483760" r:id="rId69"/>
    <p:sldLayoutId id="2147483761" r:id="rId70"/>
    <p:sldLayoutId id="2147483762" r:id="rId71"/>
    <p:sldLayoutId id="2147483763" r:id="rId72"/>
    <p:sldLayoutId id="2147483764" r:id="rId73"/>
    <p:sldLayoutId id="2147483765" r:id="rId74"/>
    <p:sldLayoutId id="2147483766" r:id="rId75"/>
    <p:sldLayoutId id="2147483767" r:id="rId76"/>
    <p:sldLayoutId id="2147483768" r:id="rId77"/>
    <p:sldLayoutId id="2147483769" r:id="rId7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arc.usda.gov/psi/nem/male-sem.jp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mcb.arizona.edu/wardlab/Images/Photos/4spermatozoa.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en.wikipedia.org/wiki/Image:Guinea-worm.jpg" TargetMode="Externa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file:///C:\Documents%20and%20Settings\LaserWords.IBM-0FBAE1DAD46\Desktop\art\Ch15\Color%20Labeled\hic70049_1507.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6F142428-4631-8BA0-AD16-4178D5F6706A}"/>
              </a:ext>
            </a:extLst>
          </p:cNvPr>
          <p:cNvSpPr>
            <a:spLocks noChangeArrowheads="1"/>
          </p:cNvSpPr>
          <p:nvPr/>
        </p:nvSpPr>
        <p:spPr bwMode="auto">
          <a:xfrm>
            <a:off x="1524001" y="933573"/>
            <a:ext cx="9144000" cy="2129557"/>
          </a:xfrm>
          <a:prstGeom prst="rect">
            <a:avLst/>
          </a:prstGeom>
          <a:noFill/>
          <a:ln>
            <a:noFill/>
          </a:ln>
        </p:spPr>
        <p:txBody>
          <a:bodyPr wrap="square">
            <a:spAutoFit/>
          </a:bodyPr>
          <a:lstStyle>
            <a:lvl1pPr>
              <a:spcBef>
                <a:spcPct val="20000"/>
              </a:spcBef>
              <a:buClr>
                <a:srgbClr val="D1300D"/>
              </a:buClr>
              <a:buFont typeface="Times" panose="02020603050405020304" pitchFamily="18" charset="0"/>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defTabSz="257175">
              <a:spcBef>
                <a:spcPct val="0"/>
              </a:spcBef>
              <a:buClrTx/>
              <a:buNone/>
              <a:defRPr/>
            </a:pPr>
            <a:r>
              <a:rPr lang="en-US" altLang="en-US" sz="2100" dirty="0">
                <a:solidFill>
                  <a:srgbClr val="002060"/>
                </a:solidFill>
                <a:latin typeface="Arial Rounded MT Bold" panose="020F0704030504030204" pitchFamily="34" charset="0"/>
                <a:cs typeface="Calibri" panose="020F0502020204030204" pitchFamily="34" charset="0"/>
              </a:rPr>
              <a:t>BASRAH UNIVERSITY           </a:t>
            </a:r>
          </a:p>
          <a:p>
            <a:pPr algn="ctr" defTabSz="257175">
              <a:spcBef>
                <a:spcPct val="0"/>
              </a:spcBef>
              <a:buClrTx/>
              <a:buNone/>
              <a:defRPr/>
            </a:pPr>
            <a:r>
              <a:rPr lang="en-US" altLang="en-US" sz="1800" dirty="0">
                <a:solidFill>
                  <a:srgbClr val="002060"/>
                </a:solidFill>
                <a:latin typeface="Arial Rounded MT Bold" panose="020F0704030504030204" pitchFamily="34" charset="0"/>
                <a:cs typeface="Calibri" panose="020F0502020204030204" pitchFamily="34" charset="0"/>
              </a:rPr>
              <a:t>Faculty of Education for Pure Sciences    </a:t>
            </a:r>
          </a:p>
          <a:p>
            <a:pPr algn="ctr" defTabSz="257175">
              <a:spcBef>
                <a:spcPct val="0"/>
              </a:spcBef>
              <a:buClrTx/>
              <a:buNone/>
              <a:defRPr/>
            </a:pPr>
            <a:r>
              <a:rPr lang="en-US" altLang="en-US" sz="1800" dirty="0">
                <a:solidFill>
                  <a:srgbClr val="002060"/>
                </a:solidFill>
                <a:latin typeface="Arial Rounded MT Bold" panose="020F0704030504030204" pitchFamily="34" charset="0"/>
                <a:cs typeface="Calibri" panose="020F0502020204030204" pitchFamily="34" charset="0"/>
              </a:rPr>
              <a:t>Biology Department          </a:t>
            </a:r>
          </a:p>
          <a:p>
            <a:pPr algn="ctr" defTabSz="257175">
              <a:spcBef>
                <a:spcPct val="0"/>
              </a:spcBef>
              <a:buClrTx/>
              <a:buNone/>
              <a:defRPr/>
            </a:pPr>
            <a:r>
              <a:rPr lang="en-US" altLang="en-US" sz="1800" dirty="0">
                <a:solidFill>
                  <a:srgbClr val="002060"/>
                </a:solidFill>
                <a:latin typeface="Arial Rounded MT Bold" panose="020F0704030504030204" pitchFamily="34" charset="0"/>
                <a:cs typeface="Calibri" panose="020F0502020204030204" pitchFamily="34" charset="0"/>
              </a:rPr>
              <a:t>2025- 2026              </a:t>
            </a:r>
          </a:p>
          <a:p>
            <a:pPr algn="ctr" defTabSz="257175">
              <a:spcBef>
                <a:spcPct val="0"/>
              </a:spcBef>
              <a:buClrTx/>
              <a:buNone/>
              <a:defRPr/>
            </a:pPr>
            <a:endParaRPr lang="en-US" altLang="en-US" sz="1013" dirty="0">
              <a:solidFill>
                <a:srgbClr val="002060"/>
              </a:solidFill>
              <a:latin typeface="Arial Rounded MT Bold" panose="020F0704030504030204" pitchFamily="34" charset="0"/>
              <a:cs typeface="Calibri" panose="020F0502020204030204" pitchFamily="34" charset="0"/>
            </a:endParaRPr>
          </a:p>
          <a:p>
            <a:pPr algn="ctr" defTabSz="257175">
              <a:spcBef>
                <a:spcPct val="0"/>
              </a:spcBef>
              <a:buClrTx/>
              <a:buNone/>
              <a:defRPr/>
            </a:pPr>
            <a:endParaRPr lang="en-US" altLang="en-US" sz="1013" dirty="0">
              <a:solidFill>
                <a:srgbClr val="002060"/>
              </a:solidFill>
              <a:latin typeface="Arial Rounded MT Bold" panose="020F0704030504030204" pitchFamily="34" charset="0"/>
              <a:cs typeface="Calibri" panose="020F0502020204030204" pitchFamily="34" charset="0"/>
            </a:endParaRPr>
          </a:p>
          <a:p>
            <a:pPr defTabSz="257175">
              <a:spcBef>
                <a:spcPct val="0"/>
              </a:spcBef>
              <a:buClrTx/>
              <a:buNone/>
              <a:defRPr/>
            </a:pPr>
            <a:r>
              <a:rPr lang="en-US" altLang="en-US" sz="1350" b="1" dirty="0">
                <a:solidFill>
                  <a:prstClr val="black"/>
                </a:solidFill>
                <a:latin typeface="Arial Rounded MT Bold" panose="020F0704030504030204" pitchFamily="34" charset="0"/>
                <a:cs typeface="Calibri" panose="020F0502020204030204" pitchFamily="34" charset="0"/>
              </a:rPr>
              <a:t>                                               </a:t>
            </a:r>
          </a:p>
          <a:p>
            <a:pPr algn="ctr" defTabSz="257175">
              <a:lnSpc>
                <a:spcPct val="150000"/>
              </a:lnSpc>
              <a:spcBef>
                <a:spcPct val="0"/>
              </a:spcBef>
              <a:buClrTx/>
              <a:buNone/>
              <a:defRPr/>
            </a:pPr>
            <a:r>
              <a:rPr lang="en-US" altLang="en-US" sz="1125" b="1" dirty="0">
                <a:solidFill>
                  <a:srgbClr val="C00000"/>
                </a:solidFill>
                <a:latin typeface="Arial Rounded MT Bold" panose="020F0704030504030204" pitchFamily="34" charset="0"/>
                <a:cs typeface="Calibri" panose="020F0502020204030204" pitchFamily="34" charset="0"/>
              </a:rPr>
              <a:t> </a:t>
            </a:r>
          </a:p>
          <a:p>
            <a:pPr algn="ctr" defTabSz="257175">
              <a:spcBef>
                <a:spcPct val="0"/>
              </a:spcBef>
              <a:buClrTx/>
              <a:buNone/>
              <a:defRPr/>
            </a:pPr>
            <a:endParaRPr lang="en-US" altLang="en-US" sz="675" b="1" dirty="0">
              <a:solidFill>
                <a:srgbClr val="A53010">
                  <a:lumMod val="75000"/>
                </a:srgbClr>
              </a:solidFill>
            </a:endParaRPr>
          </a:p>
        </p:txBody>
      </p:sp>
      <p:pic>
        <p:nvPicPr>
          <p:cNvPr id="7171" name="Picture 1" descr="شعار">
            <a:extLst>
              <a:ext uri="{FF2B5EF4-FFF2-40B4-BE49-F238E27FC236}">
                <a16:creationId xmlns:a16="http://schemas.microsoft.com/office/drawing/2014/main" id="{C272B669-4EDB-7BDF-C0E3-C8004D6384A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664" y="998655"/>
            <a:ext cx="1305700" cy="107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5127F46C-D790-E48E-5FCC-72252EEB2C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869" y="956644"/>
            <a:ext cx="1223468" cy="118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4BA07B-666A-B89D-F7A2-0F32823622AC}"/>
              </a:ext>
            </a:extLst>
          </p:cNvPr>
          <p:cNvSpPr txBox="1"/>
          <p:nvPr/>
        </p:nvSpPr>
        <p:spPr>
          <a:xfrm>
            <a:off x="3031695" y="5810590"/>
            <a:ext cx="5936003" cy="494687"/>
          </a:xfrm>
          <a:prstGeom prst="rect">
            <a:avLst/>
          </a:prstGeom>
          <a:noFill/>
        </p:spPr>
        <p:txBody>
          <a:bodyPr wrap="square">
            <a:spAutoFit/>
          </a:bodyPr>
          <a:lstStyle/>
          <a:p>
            <a:pPr algn="ctr" defTabSz="257175">
              <a:lnSpc>
                <a:spcPct val="150000"/>
              </a:lnSpc>
              <a:spcBef>
                <a:spcPct val="0"/>
              </a:spcBef>
              <a:defRPr/>
            </a:pPr>
            <a:r>
              <a:rPr lang="en-US" altLang="en-US" sz="1350" b="1" dirty="0">
                <a:solidFill>
                  <a:srgbClr val="C00000"/>
                </a:solidFill>
                <a:latin typeface="Arial Rounded MT Bold" panose="020F0704030504030204" pitchFamily="34" charset="0"/>
                <a:cs typeface="Calibri" panose="020F0502020204030204" pitchFamily="34" charset="0"/>
              </a:rPr>
              <a:t> </a:t>
            </a:r>
            <a:r>
              <a:rPr lang="en-US" altLang="en-US" sz="2000" b="1" dirty="0">
                <a:solidFill>
                  <a:srgbClr val="C00000"/>
                </a:solidFill>
                <a:latin typeface="Arial Rounded MT Bold" panose="020F0704030504030204" pitchFamily="34" charset="0"/>
                <a:cs typeface="Calibri" panose="020F0502020204030204" pitchFamily="34" charset="0"/>
              </a:rPr>
              <a:t>Presented By: Prof. Dr. Sabeeh H. AL-Mayah</a:t>
            </a:r>
          </a:p>
        </p:txBody>
      </p:sp>
      <p:sp>
        <p:nvSpPr>
          <p:cNvPr id="3" name="TextBox 2">
            <a:extLst>
              <a:ext uri="{FF2B5EF4-FFF2-40B4-BE49-F238E27FC236}">
                <a16:creationId xmlns:a16="http://schemas.microsoft.com/office/drawing/2014/main" id="{221F5C94-48EA-DF83-591A-CB5273FCD903}"/>
              </a:ext>
            </a:extLst>
          </p:cNvPr>
          <p:cNvSpPr txBox="1"/>
          <p:nvPr/>
        </p:nvSpPr>
        <p:spPr>
          <a:xfrm>
            <a:off x="207563" y="2187573"/>
            <a:ext cx="11584269" cy="830997"/>
          </a:xfrm>
          <a:prstGeom prst="rect">
            <a:avLst/>
          </a:prstGeom>
          <a:noFill/>
        </p:spPr>
        <p:txBody>
          <a:bodyPr wrap="square">
            <a:spAutoFit/>
          </a:bodyPr>
          <a:lstStyle/>
          <a:p>
            <a:r>
              <a:rPr lang="en-US" sz="4800" dirty="0">
                <a:latin typeface="Comic Sans MS" pitchFamily="66" charset="0"/>
              </a:rPr>
              <a:t>              Phylum :Aschelminthes  </a:t>
            </a:r>
            <a:endParaRPr lang="en-US" sz="4800" dirty="0"/>
          </a:p>
        </p:txBody>
      </p:sp>
      <p:pic>
        <p:nvPicPr>
          <p:cNvPr id="6" name="Picture 5" descr="15_17">
            <a:extLst>
              <a:ext uri="{FF2B5EF4-FFF2-40B4-BE49-F238E27FC236}">
                <a16:creationId xmlns:a16="http://schemas.microsoft.com/office/drawing/2014/main" id="{FB9E21CC-3C48-A8C1-9035-533609310F12}"/>
              </a:ext>
            </a:extLst>
          </p:cNvPr>
          <p:cNvPicPr>
            <a:picLocks noChangeAspect="1" noChangeArrowheads="1"/>
          </p:cNvPicPr>
          <p:nvPr/>
        </p:nvPicPr>
        <p:blipFill>
          <a:blip r:embed="rId4" cstate="print"/>
          <a:srcRect/>
          <a:stretch>
            <a:fillRect/>
          </a:stretch>
        </p:blipFill>
        <p:spPr bwMode="auto">
          <a:xfrm>
            <a:off x="8262011" y="2936422"/>
            <a:ext cx="3642018" cy="2647344"/>
          </a:xfrm>
          <a:prstGeom prst="rect">
            <a:avLst/>
          </a:prstGeom>
          <a:noFill/>
          <a:ln w="9525">
            <a:noFill/>
            <a:miter lim="800000"/>
            <a:headEnd/>
            <a:tailEnd/>
          </a:ln>
          <a:effectLst/>
        </p:spPr>
      </p:pic>
      <p:pic>
        <p:nvPicPr>
          <p:cNvPr id="7" name="Picture 5" descr="F:\Powerpoint\MH_DCM\DCM021-Hickman\Final_Files\Lec.ppt\Jpeg\Ch15\hic70049_15_12.jpg">
            <a:extLst>
              <a:ext uri="{FF2B5EF4-FFF2-40B4-BE49-F238E27FC236}">
                <a16:creationId xmlns:a16="http://schemas.microsoft.com/office/drawing/2014/main" id="{02732386-F70C-C21F-DDAF-4DF203F975B6}"/>
              </a:ext>
            </a:extLst>
          </p:cNvPr>
          <p:cNvPicPr>
            <a:picLocks noChangeAspect="1" noChangeArrowheads="1"/>
          </p:cNvPicPr>
          <p:nvPr/>
        </p:nvPicPr>
        <p:blipFill>
          <a:blip r:embed="rId5" cstate="print"/>
          <a:srcRect/>
          <a:stretch>
            <a:fillRect/>
          </a:stretch>
        </p:blipFill>
        <p:spPr bwMode="auto">
          <a:xfrm>
            <a:off x="319760" y="2142467"/>
            <a:ext cx="2461893" cy="3359150"/>
          </a:xfrm>
          <a:prstGeom prst="rect">
            <a:avLst/>
          </a:prstGeom>
          <a:noFill/>
          <a:ln w="9525">
            <a:noFill/>
            <a:miter lim="800000"/>
            <a:headEnd/>
            <a:tailEnd/>
          </a:ln>
        </p:spPr>
      </p:pic>
      <p:pic>
        <p:nvPicPr>
          <p:cNvPr id="9" name="Picture 8" descr="ascaris">
            <a:extLst>
              <a:ext uri="{FF2B5EF4-FFF2-40B4-BE49-F238E27FC236}">
                <a16:creationId xmlns:a16="http://schemas.microsoft.com/office/drawing/2014/main" id="{344DB140-4C13-E11B-DC8E-E057C345665A}"/>
              </a:ext>
            </a:extLst>
          </p:cNvPr>
          <p:cNvPicPr>
            <a:picLocks noChangeAspect="1" noChangeArrowheads="1"/>
          </p:cNvPicPr>
          <p:nvPr/>
        </p:nvPicPr>
        <p:blipFill>
          <a:blip r:embed="rId6" cstate="print"/>
          <a:srcRect/>
          <a:stretch>
            <a:fillRect/>
          </a:stretch>
        </p:blipFill>
        <p:spPr bwMode="auto">
          <a:xfrm rot="16200000">
            <a:off x="4446378" y="2130065"/>
            <a:ext cx="2486025"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Powerpoint\MH_DCM\DCM021-Hickman\Final_Files\Lec.ppt\Jpeg\Ch15\hic70049_15_08.jpg"/>
          <p:cNvPicPr>
            <a:picLocks noChangeAspect="1" noChangeArrowheads="1"/>
          </p:cNvPicPr>
          <p:nvPr/>
        </p:nvPicPr>
        <p:blipFill>
          <a:blip r:embed="rId2" cstate="print"/>
          <a:srcRect/>
          <a:stretch>
            <a:fillRect/>
          </a:stretch>
        </p:blipFill>
        <p:spPr bwMode="auto">
          <a:xfrm>
            <a:off x="1822720" y="2947823"/>
            <a:ext cx="8892027" cy="3827430"/>
          </a:xfrm>
          <a:prstGeom prst="rect">
            <a:avLst/>
          </a:prstGeom>
          <a:noFill/>
          <a:ln w="9525">
            <a:noFill/>
            <a:miter lim="800000"/>
            <a:headEnd/>
            <a:tailEnd/>
          </a:ln>
        </p:spPr>
      </p:pic>
      <p:sp>
        <p:nvSpPr>
          <p:cNvPr id="21507" name="Rectangle 8"/>
          <p:cNvSpPr>
            <a:spLocks noGrp="1" noChangeArrowheads="1"/>
          </p:cNvSpPr>
          <p:nvPr>
            <p:ph type="title"/>
          </p:nvPr>
        </p:nvSpPr>
        <p:spPr>
          <a:xfrm>
            <a:off x="121546" y="71527"/>
            <a:ext cx="5653618" cy="769946"/>
          </a:xfrm>
        </p:spPr>
        <p:txBody>
          <a:bodyPr/>
          <a:lstStyle/>
          <a:p>
            <a:pPr eaLnBrk="1" hangingPunct="1"/>
            <a:r>
              <a:rPr lang="en-US" dirty="0"/>
              <a:t>Phylum Acanthocephala</a:t>
            </a:r>
          </a:p>
        </p:txBody>
      </p:sp>
      <p:sp>
        <p:nvSpPr>
          <p:cNvPr id="21508" name="Rectangle 9"/>
          <p:cNvSpPr>
            <a:spLocks noGrp="1" noChangeArrowheads="1"/>
          </p:cNvSpPr>
          <p:nvPr>
            <p:ph type="body" sz="half" idx="1"/>
          </p:nvPr>
        </p:nvSpPr>
        <p:spPr>
          <a:xfrm>
            <a:off x="121545" y="1134585"/>
            <a:ext cx="11479553" cy="2209800"/>
          </a:xfrm>
        </p:spPr>
        <p:txBody>
          <a:bodyPr/>
          <a:lstStyle/>
          <a:p>
            <a:pPr algn="l" rtl="0" eaLnBrk="1" hangingPunct="1"/>
            <a:r>
              <a:rPr lang="en-US" b="1" dirty="0">
                <a:solidFill>
                  <a:schemeClr val="folHlink"/>
                </a:solidFill>
              </a:rPr>
              <a:t>Proboscis</a:t>
            </a:r>
            <a:r>
              <a:rPr lang="en-US" dirty="0"/>
              <a:t> has rows of recurved spines that penetrate and may rupture host intestines.</a:t>
            </a:r>
          </a:p>
          <a:p>
            <a:pPr algn="l" rtl="0" eaLnBrk="1" hangingPunct="1"/>
            <a:r>
              <a:rPr lang="en-US" dirty="0"/>
              <a:t>Proboscis with hooks can be inverted into a proboscis receptacle by retractor muscles.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3478"/>
            <a:ext cx="4900033" cy="826044"/>
          </a:xfrm>
        </p:spPr>
        <p:txBody>
          <a:bodyPr/>
          <a:lstStyle/>
          <a:p>
            <a:pPr eaLnBrk="1" hangingPunct="1"/>
            <a:r>
              <a:rPr lang="en-US" b="1" dirty="0">
                <a:solidFill>
                  <a:srgbClr val="C00000"/>
                </a:solidFill>
              </a:rPr>
              <a:t>Phylum: Gastrotricha</a:t>
            </a:r>
          </a:p>
        </p:txBody>
      </p:sp>
      <p:sp>
        <p:nvSpPr>
          <p:cNvPr id="25603" name="Rectangle 3"/>
          <p:cNvSpPr>
            <a:spLocks noGrp="1" noChangeArrowheads="1"/>
          </p:cNvSpPr>
          <p:nvPr>
            <p:ph type="body" sz="half" idx="1"/>
          </p:nvPr>
        </p:nvSpPr>
        <p:spPr>
          <a:xfrm>
            <a:off x="119676" y="786777"/>
            <a:ext cx="6553498" cy="6027746"/>
          </a:xfrm>
        </p:spPr>
        <p:txBody>
          <a:bodyPr>
            <a:noAutofit/>
          </a:bodyPr>
          <a:lstStyle/>
          <a:p>
            <a:pPr algn="l" rtl="0" eaLnBrk="1" hangingPunct="1"/>
            <a:r>
              <a:rPr lang="en-US" sz="3200" b="1" dirty="0">
                <a:solidFill>
                  <a:schemeClr val="folHlink"/>
                </a:solidFill>
              </a:rPr>
              <a:t>Gastrotrichs</a:t>
            </a:r>
            <a:r>
              <a:rPr lang="en-US" sz="3200" dirty="0"/>
              <a:t> appear similar to rotifers, but without the ciliated corona and have a bristly looking body.</a:t>
            </a:r>
          </a:p>
          <a:p>
            <a:pPr algn="l" rtl="0" eaLnBrk="1" hangingPunct="1"/>
            <a:r>
              <a:rPr lang="en-US" sz="3200" dirty="0"/>
              <a:t>Members of the phylum Gastrotricha are </a:t>
            </a:r>
            <a:r>
              <a:rPr lang="en-US" sz="3200" b="1" dirty="0">
                <a:solidFill>
                  <a:schemeClr val="folHlink"/>
                </a:solidFill>
              </a:rPr>
              <a:t>pseudocoelomate</a:t>
            </a:r>
            <a:r>
              <a:rPr lang="en-US" sz="3200" dirty="0"/>
              <a:t> and have three embryonic germ layers (</a:t>
            </a:r>
            <a:r>
              <a:rPr lang="en-US" sz="3200" b="1" dirty="0">
                <a:solidFill>
                  <a:schemeClr val="folHlink"/>
                </a:solidFill>
              </a:rPr>
              <a:t>triploblastic</a:t>
            </a:r>
            <a:r>
              <a:rPr lang="en-US" sz="3200" dirty="0"/>
              <a:t>).</a:t>
            </a:r>
          </a:p>
          <a:p>
            <a:pPr algn="l" rtl="0" eaLnBrk="1" hangingPunct="1"/>
            <a:r>
              <a:rPr lang="en-US" sz="3200" dirty="0"/>
              <a:t>Complete digestive system.</a:t>
            </a:r>
          </a:p>
          <a:p>
            <a:pPr algn="l" rtl="0" eaLnBrk="1" hangingPunct="1"/>
            <a:r>
              <a:rPr lang="en-US" sz="3200" dirty="0"/>
              <a:t>Hermaphroditic or parthenogenetic.</a:t>
            </a:r>
          </a:p>
        </p:txBody>
      </p:sp>
      <p:pic>
        <p:nvPicPr>
          <p:cNvPr id="25604" name="Picture 5" descr="15_21"/>
          <p:cNvPicPr>
            <a:picLocks noChangeAspect="1" noChangeArrowheads="1"/>
          </p:cNvPicPr>
          <p:nvPr/>
        </p:nvPicPr>
        <p:blipFill>
          <a:blip r:embed="rId3" cstate="print"/>
          <a:srcRect/>
          <a:stretch>
            <a:fillRect/>
          </a:stretch>
        </p:blipFill>
        <p:spPr bwMode="auto">
          <a:xfrm>
            <a:off x="6563340" y="201953"/>
            <a:ext cx="4729220" cy="599502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F:\Powerpoint\MH_DCM\DCM021-Hickman\Final_Files\Lec.ppt\Jpeg\Ch15\hic70049_15_12.jpg"/>
          <p:cNvPicPr>
            <a:picLocks noChangeAspect="1" noChangeArrowheads="1"/>
          </p:cNvPicPr>
          <p:nvPr/>
        </p:nvPicPr>
        <p:blipFill>
          <a:blip r:embed="rId2" cstate="print"/>
          <a:srcRect/>
          <a:stretch>
            <a:fillRect/>
          </a:stretch>
        </p:blipFill>
        <p:spPr bwMode="auto">
          <a:xfrm>
            <a:off x="6433056" y="1214069"/>
            <a:ext cx="5638800" cy="3621591"/>
          </a:xfrm>
          <a:prstGeom prst="rect">
            <a:avLst/>
          </a:prstGeom>
          <a:noFill/>
          <a:ln w="9525">
            <a:noFill/>
            <a:miter lim="800000"/>
            <a:headEnd/>
            <a:tailEnd/>
          </a:ln>
        </p:spPr>
      </p:pic>
      <p:sp>
        <p:nvSpPr>
          <p:cNvPr id="27651" name="Rectangle 7"/>
          <p:cNvSpPr>
            <a:spLocks noGrp="1" noChangeArrowheads="1"/>
          </p:cNvSpPr>
          <p:nvPr>
            <p:ph type="title"/>
          </p:nvPr>
        </p:nvSpPr>
        <p:spPr>
          <a:xfrm>
            <a:off x="43549" y="0"/>
            <a:ext cx="4226855" cy="657750"/>
          </a:xfrm>
        </p:spPr>
        <p:txBody>
          <a:bodyPr>
            <a:normAutofit fontScale="90000"/>
          </a:bodyPr>
          <a:lstStyle/>
          <a:p>
            <a:pPr eaLnBrk="1" hangingPunct="1"/>
            <a:r>
              <a:rPr lang="en-US" dirty="0">
                <a:solidFill>
                  <a:srgbClr val="C00000"/>
                </a:solidFill>
              </a:rPr>
              <a:t>Phylum: Entoprocta</a:t>
            </a:r>
          </a:p>
        </p:txBody>
      </p:sp>
      <p:sp>
        <p:nvSpPr>
          <p:cNvPr id="27652" name="Rectangle 9"/>
          <p:cNvSpPr>
            <a:spLocks noGrp="1" noChangeArrowheads="1"/>
          </p:cNvSpPr>
          <p:nvPr>
            <p:ph type="body" sz="half" idx="1"/>
          </p:nvPr>
        </p:nvSpPr>
        <p:spPr>
          <a:xfrm>
            <a:off x="223063" y="736756"/>
            <a:ext cx="6144078" cy="6121244"/>
          </a:xfrm>
        </p:spPr>
        <p:txBody>
          <a:bodyPr>
            <a:normAutofit fontScale="25000" lnSpcReduction="20000"/>
          </a:bodyPr>
          <a:lstStyle/>
          <a:p>
            <a:pPr algn="l" rtl="0" eaLnBrk="1" hangingPunct="1"/>
            <a:r>
              <a:rPr lang="en-US" sz="7200" dirty="0"/>
              <a:t>Body or calyx is cup shaped and bears a circular crown of ciliated tentacles.</a:t>
            </a:r>
          </a:p>
          <a:p>
            <a:pPr algn="l" rtl="0" eaLnBrk="1" hangingPunct="1"/>
            <a:r>
              <a:rPr lang="en-US" sz="7200" dirty="0"/>
              <a:t>Attaches by a stalk with adhesive glands.</a:t>
            </a:r>
          </a:p>
          <a:p>
            <a:pPr algn="l" rtl="0" eaLnBrk="1" hangingPunct="1"/>
            <a:r>
              <a:rPr lang="en-US" sz="7200" dirty="0"/>
              <a:t> Tentacles (3-30) and stalk are continuations of the body wall.</a:t>
            </a:r>
          </a:p>
          <a:p>
            <a:pPr algn="l" rtl="0" eaLnBrk="1" hangingPunct="1"/>
            <a:r>
              <a:rPr lang="en-US" sz="7200" dirty="0"/>
              <a:t>Tentacles on lateral and inner surfaces can roll inward but cannot be retracted into the calyx.</a:t>
            </a:r>
          </a:p>
          <a:p>
            <a:pPr algn="l" rtl="0" eaLnBrk="1" hangingPunct="1"/>
            <a:r>
              <a:rPr lang="en-US" sz="7200" dirty="0">
                <a:solidFill>
                  <a:srgbClr val="C00000"/>
                </a:solidFill>
              </a:rPr>
              <a:t>Gut is U-shaped with both mouth and anus opening within the circle of tentacles. </a:t>
            </a:r>
          </a:p>
          <a:p>
            <a:pPr algn="l" rtl="0" eaLnBrk="1" hangingPunct="1"/>
            <a:r>
              <a:rPr lang="en-US" sz="7200" dirty="0"/>
              <a:t>Long cilia on sides generate current bringing in particles.</a:t>
            </a:r>
          </a:p>
          <a:p>
            <a:pPr algn="l" rtl="0" eaLnBrk="1" hangingPunct="1"/>
            <a:r>
              <a:rPr lang="en-US" sz="7200" dirty="0"/>
              <a:t>Short cilia on inner surfaces capture food and direct it to mouth.</a:t>
            </a:r>
          </a:p>
          <a:p>
            <a:pPr algn="l" rtl="0" eaLnBrk="1" hangingPunct="1"/>
            <a:r>
              <a:rPr lang="en-US" sz="7200" dirty="0"/>
              <a:t>Pair of protonephridia embedded in gelatinous parenchyma.</a:t>
            </a:r>
          </a:p>
          <a:p>
            <a:pPr algn="l" rtl="0" eaLnBrk="1" hangingPunct="1"/>
            <a:r>
              <a:rPr lang="en-US" sz="7200" dirty="0"/>
              <a:t>Well-developed nerve ganglion on the ventral side of stomach.</a:t>
            </a:r>
          </a:p>
          <a:p>
            <a:pPr algn="l" rtl="0" eaLnBrk="1" hangingPunct="1"/>
            <a:r>
              <a:rPr lang="en-US" sz="7200" dirty="0"/>
              <a:t>No circulatory or respiratory organs.</a:t>
            </a:r>
          </a:p>
          <a:p>
            <a:pPr algn="l" rtl="0" eaLnBrk="1" hangingPunct="1"/>
            <a:r>
              <a:rPr lang="en-US" sz="7200" dirty="0"/>
              <a:t>Some are monoecious, some dioecious, and some first produce sperm and later eggs.</a:t>
            </a:r>
          </a:p>
          <a:p>
            <a:pPr algn="l" rtl="0" eaLnBrk="1" hangingPunct="1"/>
            <a:r>
              <a:rPr lang="en-US" sz="7200" dirty="0"/>
              <a:t>Fertilized eggs develop in a brood pouch.</a:t>
            </a:r>
          </a:p>
          <a:p>
            <a:pPr algn="l" rtl="0" eaLnBrk="1" hangingPunct="1"/>
            <a:r>
              <a:rPr lang="en-US" sz="7200" dirty="0"/>
              <a:t>Modified spiral cleavage leads to trochophore-like larva. </a:t>
            </a:r>
          </a:p>
          <a:p>
            <a:pPr algn="l" rtl="0"/>
            <a:r>
              <a:rPr lang="en-US" sz="7200" dirty="0"/>
              <a:t>Example : </a:t>
            </a:r>
            <a:r>
              <a:rPr lang="en-US" sz="7200" i="1" dirty="0"/>
              <a:t>Urnatella gracilis </a:t>
            </a:r>
            <a:r>
              <a:rPr lang="en-US" sz="7200" dirty="0"/>
              <a:t>is a</a:t>
            </a:r>
            <a:r>
              <a:rPr lang="en-US" sz="7200" i="1" dirty="0"/>
              <a:t> </a:t>
            </a:r>
            <a:r>
              <a:rPr lang="en-US" sz="7200" dirty="0"/>
              <a:t>common freshwater species in North America.</a:t>
            </a:r>
          </a:p>
          <a:p>
            <a:pPr algn="l" rtl="0" eaLnBrk="1" hangingPunct="1"/>
            <a:endParaRPr lang="en-US" sz="2800" dirty="0"/>
          </a:p>
          <a:p>
            <a:pPr algn="l" rtl="0" eaLnBrk="1" hangingPunct="1"/>
            <a:endParaRPr lang="en-US" sz="2800" dirty="0"/>
          </a:p>
          <a:p>
            <a:pPr algn="l" rtl="0" eaLnBrk="1" hangingPunct="1"/>
            <a:endParaRPr lang="en-US" sz="2800" dirty="0"/>
          </a:p>
          <a:p>
            <a:pPr algn="l" rtl="0" eaLnBrk="1" hangingPunct="1"/>
            <a:endParaRPr lang="en-US" sz="2400" dirty="0"/>
          </a:p>
          <a:p>
            <a:pPr algn="l" rtl="0" eaLnBrk="1" hangingPunct="1"/>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80874" y="41703"/>
            <a:ext cx="12111125" cy="6684466"/>
          </a:xfrm>
        </p:spPr>
        <p:txBody>
          <a:bodyPr>
            <a:normAutofit/>
          </a:bodyPr>
          <a:lstStyle/>
          <a:p>
            <a:pPr marL="0" indent="0">
              <a:lnSpc>
                <a:spcPct val="80000"/>
              </a:lnSpc>
              <a:buNone/>
            </a:pPr>
            <a:r>
              <a:rPr lang="en-US" dirty="0">
                <a:solidFill>
                  <a:srgbClr val="FF0000"/>
                </a:solidFill>
              </a:rPr>
              <a:t>Phylum : Nematomorpha                                                                                                    </a:t>
            </a:r>
          </a:p>
          <a:p>
            <a:pPr>
              <a:lnSpc>
                <a:spcPct val="80000"/>
              </a:lnSpc>
            </a:pPr>
            <a:endParaRPr lang="en-US" dirty="0"/>
          </a:p>
          <a:p>
            <a:pPr algn="l" rtl="0">
              <a:lnSpc>
                <a:spcPct val="80000"/>
              </a:lnSpc>
            </a:pPr>
            <a:r>
              <a:rPr lang="en-US" dirty="0"/>
              <a:t>Likely related to the nematodes.</a:t>
            </a:r>
          </a:p>
          <a:p>
            <a:pPr algn="l" rtl="0">
              <a:lnSpc>
                <a:spcPct val="80000"/>
              </a:lnSpc>
            </a:pPr>
            <a:r>
              <a:rPr lang="en-US" dirty="0"/>
              <a:t>Known as the “horsehair worms”.</a:t>
            </a:r>
          </a:p>
          <a:p>
            <a:pPr algn="l" rtl="0">
              <a:lnSpc>
                <a:spcPct val="80000"/>
              </a:lnSpc>
            </a:pPr>
            <a:r>
              <a:rPr lang="en-US" dirty="0"/>
              <a:t>Can grow to be 1 m long but only a few mm wide.</a:t>
            </a:r>
          </a:p>
          <a:p>
            <a:pPr algn="l" rtl="0">
              <a:lnSpc>
                <a:spcPct val="80000"/>
              </a:lnSpc>
            </a:pPr>
            <a:r>
              <a:rPr lang="en-US" dirty="0"/>
              <a:t>Roughly 325 described species known so far (worldwide).</a:t>
            </a:r>
          </a:p>
          <a:p>
            <a:pPr algn="l" rtl="0">
              <a:lnSpc>
                <a:spcPct val="80000"/>
              </a:lnSpc>
            </a:pPr>
            <a:endParaRPr lang="en-US" dirty="0"/>
          </a:p>
          <a:p>
            <a:pPr algn="l" rtl="0">
              <a:lnSpc>
                <a:spcPct val="80000"/>
              </a:lnSpc>
            </a:pPr>
            <a:endParaRPr lang="en-US" dirty="0"/>
          </a:p>
          <a:p>
            <a:pPr algn="l" rtl="0">
              <a:lnSpc>
                <a:spcPct val="80000"/>
              </a:lnSpc>
            </a:pPr>
            <a:endParaRPr lang="en-US" dirty="0"/>
          </a:p>
          <a:p>
            <a:pPr algn="l" rtl="0">
              <a:lnSpc>
                <a:spcPct val="80000"/>
              </a:lnSpc>
            </a:pPr>
            <a:r>
              <a:rPr lang="en-US" dirty="0"/>
              <a:t>.</a:t>
            </a:r>
          </a:p>
        </p:txBody>
      </p:sp>
      <p:pic>
        <p:nvPicPr>
          <p:cNvPr id="3" name="Picture 3" descr="msoDF46A">
            <a:extLst>
              <a:ext uri="{FF2B5EF4-FFF2-40B4-BE49-F238E27FC236}">
                <a16:creationId xmlns:a16="http://schemas.microsoft.com/office/drawing/2014/main" id="{44161F3B-5C96-FF57-861F-2AC267A4C4EF}"/>
              </a:ext>
            </a:extLst>
          </p:cNvPr>
          <p:cNvPicPr>
            <a:picLocks noChangeAspect="1" noChangeArrowheads="1"/>
          </p:cNvPicPr>
          <p:nvPr/>
        </p:nvPicPr>
        <p:blipFill>
          <a:blip r:embed="rId2" cstate="print"/>
          <a:stretch>
            <a:fillRect/>
          </a:stretch>
        </p:blipFill>
        <p:spPr>
          <a:xfrm>
            <a:off x="1424893" y="3286048"/>
            <a:ext cx="9171581" cy="2755392"/>
          </a:xfrm>
          <a:prstGeom prst="rect">
            <a:avLst/>
          </a:prstGeo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2411753" cy="599763"/>
          </a:xfrm>
        </p:spPr>
        <p:txBody>
          <a:bodyPr>
            <a:normAutofit fontScale="90000"/>
          </a:bodyPr>
          <a:lstStyle/>
          <a:p>
            <a:r>
              <a:rPr lang="en-US" dirty="0"/>
              <a:t>Life Cycle</a:t>
            </a:r>
          </a:p>
        </p:txBody>
      </p:sp>
      <p:sp>
        <p:nvSpPr>
          <p:cNvPr id="38915" name="Rectangle 3"/>
          <p:cNvSpPr>
            <a:spLocks noGrp="1" noChangeArrowheads="1"/>
          </p:cNvSpPr>
          <p:nvPr>
            <p:ph idx="1"/>
          </p:nvPr>
        </p:nvSpPr>
        <p:spPr>
          <a:xfrm>
            <a:off x="344536" y="599762"/>
            <a:ext cx="11677299" cy="6258237"/>
          </a:xfrm>
        </p:spPr>
        <p:txBody>
          <a:bodyPr>
            <a:normAutofit/>
          </a:bodyPr>
          <a:lstStyle/>
          <a:p>
            <a:pPr algn="l" rtl="0">
              <a:lnSpc>
                <a:spcPct val="80000"/>
              </a:lnSpc>
            </a:pPr>
            <a:r>
              <a:rPr lang="en-US" dirty="0"/>
              <a:t>Female releases long string of eggs into the water (1+ million eggs).</a:t>
            </a:r>
          </a:p>
          <a:p>
            <a:pPr algn="l" rtl="0">
              <a:lnSpc>
                <a:spcPct val="80000"/>
              </a:lnSpc>
            </a:pPr>
            <a:r>
              <a:rPr lang="en-US" dirty="0"/>
              <a:t>Larvae hatch after 15-80 days.</a:t>
            </a:r>
          </a:p>
          <a:p>
            <a:pPr algn="l" rtl="0">
              <a:lnSpc>
                <a:spcPct val="80000"/>
              </a:lnSpc>
            </a:pPr>
            <a:r>
              <a:rPr lang="en-US" dirty="0"/>
              <a:t>Enters either an appropriate host or a transport host.  Enters the host either by ingestion or penetration.</a:t>
            </a:r>
          </a:p>
          <a:p>
            <a:pPr algn="l" rtl="0">
              <a:lnSpc>
                <a:spcPct val="80000"/>
              </a:lnSpc>
            </a:pPr>
            <a:r>
              <a:rPr lang="en-US" dirty="0"/>
              <a:t>Begins developing if in the appropriate host. Encysts if in a transport host until it is in an appropriate one (possibly 1+ years if needed).</a:t>
            </a:r>
          </a:p>
          <a:p>
            <a:pPr algn="l" rtl="0">
              <a:lnSpc>
                <a:spcPct val="80000"/>
              </a:lnSpc>
            </a:pPr>
            <a:r>
              <a:rPr lang="en-US" dirty="0"/>
              <a:t>Enters the digestive tract and feeds off nutrients attained by the host.</a:t>
            </a:r>
          </a:p>
          <a:p>
            <a:pPr algn="l" rtl="0">
              <a:lnSpc>
                <a:spcPct val="80000"/>
              </a:lnSpc>
            </a:pPr>
            <a:r>
              <a:rPr lang="en-US" dirty="0"/>
              <a:t>4-20 weeks later the juvenile has developed into an adult. </a:t>
            </a:r>
          </a:p>
          <a:p>
            <a:pPr algn="l" rtl="0">
              <a:lnSpc>
                <a:spcPct val="80000"/>
              </a:lnSpc>
            </a:pPr>
            <a:r>
              <a:rPr lang="en-US" sz="2800" dirty="0"/>
              <a:t>Once the host is in an aquatic environment, the adult nematomorph breaks through the hosts body wall and kills it.</a:t>
            </a:r>
          </a:p>
          <a:p>
            <a:pPr algn="l" rtl="0">
              <a:lnSpc>
                <a:spcPct val="80000"/>
              </a:lnSpc>
            </a:pPr>
            <a:r>
              <a:rPr lang="en-US" dirty="0"/>
              <a:t> Sexual mating occurs in many species.  The male and female become intertwined with their gonopores pressed together.</a:t>
            </a:r>
            <a:r>
              <a:rPr lang="en-US" sz="2800" dirty="0"/>
              <a:t> </a:t>
            </a:r>
          </a:p>
          <a:p>
            <a:pPr algn="l" rtl="0">
              <a:lnSpc>
                <a:spcPct val="80000"/>
              </a:lnSpc>
            </a:pPr>
            <a:r>
              <a:rPr lang="en-US" sz="2800" dirty="0"/>
              <a:t>Doesn’t grow by </a:t>
            </a:r>
            <a:r>
              <a:rPr lang="en-US" sz="2800" dirty="0">
                <a:solidFill>
                  <a:srgbClr val="C00000"/>
                </a:solidFill>
              </a:rPr>
              <a:t>eutely</a:t>
            </a:r>
            <a:r>
              <a:rPr lang="en-US" sz="2800" dirty="0"/>
              <a:t> – grows by increase in cell number.</a:t>
            </a:r>
          </a:p>
          <a:p>
            <a:pPr algn="l" rtl="0">
              <a:lnSpc>
                <a:spcPct val="80000"/>
              </a:lnSpc>
            </a:pPr>
            <a:endParaRPr lang="en-US" dirty="0"/>
          </a:p>
          <a:p>
            <a:pPr algn="l" rtl="0">
              <a:lnSpc>
                <a:spcPct val="80000"/>
              </a:lnSpc>
            </a:pPr>
            <a:endParaRPr lang="en-US" dirty="0"/>
          </a:p>
          <a:p>
            <a:pPr algn="l" rtl="0">
              <a:lnSpc>
                <a:spcPct val="80000"/>
              </a:lnSpc>
            </a:pPr>
            <a:endParaRPr lang="en-US" sz="2800" dirty="0"/>
          </a:p>
          <a:p>
            <a:pPr algn="l" rtl="0">
              <a:lnSpc>
                <a:spcPct val="80000"/>
              </a:lnSpc>
            </a:pPr>
            <a:endParaRPr lang="en-US" sz="2800" dirty="0"/>
          </a:p>
          <a:p>
            <a:pPr algn="l" rtl="0">
              <a:lnSpc>
                <a:spcPct val="80000"/>
              </a:lnSpc>
            </a:pPr>
            <a:endParaRPr lang="en-US" sz="2400" dirty="0"/>
          </a:p>
          <a:p>
            <a:pPr algn="l" rtl="0">
              <a:lnSpc>
                <a:spcPct val="80000"/>
              </a:lnSpc>
            </a:pPr>
            <a:endParaRPr lang="en-US" sz="2400" dirty="0"/>
          </a:p>
          <a:p>
            <a:pPr>
              <a:lnSpc>
                <a:spcPct val="80000"/>
              </a:lnSpc>
              <a:buFont typeface="Wingdings" pitchFamily="2" charset="2"/>
              <a:buNone/>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nem 33"/>
          <p:cNvPicPr>
            <a:picLocks noChangeAspect="1" noChangeArrowheads="1"/>
          </p:cNvPicPr>
          <p:nvPr/>
        </p:nvPicPr>
        <p:blipFill>
          <a:blip r:embed="rId3" cstate="print"/>
          <a:srcRect/>
          <a:stretch>
            <a:fillRect/>
          </a:stretch>
        </p:blipFill>
        <p:spPr bwMode="auto">
          <a:xfrm>
            <a:off x="1143000" y="1"/>
            <a:ext cx="9906000" cy="6810375"/>
          </a:xfrm>
          <a:prstGeom prst="rect">
            <a:avLst/>
          </a:prstGeom>
          <a:noFill/>
          <a:ln w="9525">
            <a:noFill/>
            <a:miter lim="800000"/>
            <a:headEnd/>
            <a:tailEnd/>
          </a:ln>
        </p:spPr>
      </p:pic>
      <p:sp>
        <p:nvSpPr>
          <p:cNvPr id="35843" name="Rectangle 4"/>
          <p:cNvSpPr>
            <a:spLocks noGrp="1" noChangeArrowheads="1"/>
          </p:cNvSpPr>
          <p:nvPr>
            <p:ph type="ctrTitle"/>
          </p:nvPr>
        </p:nvSpPr>
        <p:spPr/>
        <p:txBody>
          <a:bodyPr/>
          <a:lstStyle/>
          <a:p>
            <a:pPr eaLnBrk="1" hangingPunct="1"/>
            <a:r>
              <a:rPr lang="en-US">
                <a:latin typeface="Comic Sans MS" pitchFamily="66" charset="0"/>
              </a:rPr>
              <a:t>Phylum Nematoda</a:t>
            </a:r>
          </a:p>
        </p:txBody>
      </p:sp>
      <p:sp>
        <p:nvSpPr>
          <p:cNvPr id="35844" name="Rectangle 5"/>
          <p:cNvSpPr>
            <a:spLocks noGrp="1" noChangeArrowheads="1"/>
          </p:cNvSpPr>
          <p:nvPr>
            <p:ph type="subTitle" idx="1"/>
          </p:nvPr>
        </p:nvSpPr>
        <p:spPr>
          <a:xfrm>
            <a:off x="2895600" y="3886201"/>
            <a:ext cx="6400800" cy="519113"/>
          </a:xfrm>
        </p:spPr>
        <p:txBody>
          <a:bodyPr>
            <a:normAutofit fontScale="85000" lnSpcReduction="20000"/>
          </a:bodyPr>
          <a:lstStyle/>
          <a:p>
            <a:pPr eaLnBrk="1" hangingPunct="1"/>
            <a:r>
              <a:rPr lang="en-US" sz="4400">
                <a:solidFill>
                  <a:srgbClr val="FFFF00"/>
                </a:solidFill>
                <a:latin typeface="Comic Sans MS" pitchFamily="66" charset="0"/>
              </a:rPr>
              <a:t>The roundworms</a:t>
            </a:r>
          </a:p>
        </p:txBody>
      </p:sp>
      <p:sp>
        <p:nvSpPr>
          <p:cNvPr id="35845" name="Rectangle 4"/>
          <p:cNvSpPr>
            <a:spLocks noChangeArrowheads="1"/>
          </p:cNvSpPr>
          <p:nvPr/>
        </p:nvSpPr>
        <p:spPr bwMode="auto">
          <a:xfrm>
            <a:off x="3978276" y="1"/>
            <a:ext cx="3946525" cy="92392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5400" b="1" u="sng" dirty="0">
                <a:solidFill>
                  <a:srgbClr val="FFFF00"/>
                </a:solidFill>
                <a:latin typeface="Comic Sans MS" pitchFamily="66" charset="0"/>
              </a:rPr>
              <a:t>Ecdysozoan</a:t>
            </a:r>
            <a:endParaRPr lang="en-US" sz="5400" dirty="0">
              <a:solidFill>
                <a:prstClr val="black"/>
              </a:solidFill>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6097" y="74798"/>
            <a:ext cx="5953885" cy="809438"/>
          </a:xfrm>
        </p:spPr>
        <p:txBody>
          <a:bodyPr>
            <a:normAutofit fontScale="90000"/>
          </a:bodyPr>
          <a:lstStyle/>
          <a:p>
            <a:r>
              <a:rPr lang="en-US" sz="5400" dirty="0">
                <a:solidFill>
                  <a:srgbClr val="FF0000"/>
                </a:solidFill>
                <a:latin typeface="Comic Sans MS" pitchFamily="66" charset="0"/>
              </a:rPr>
              <a:t>Phylum Nematoda</a:t>
            </a:r>
          </a:p>
        </p:txBody>
      </p:sp>
      <p:sp>
        <p:nvSpPr>
          <p:cNvPr id="37891" name="Content Placeholder 2"/>
          <p:cNvSpPr>
            <a:spLocks noGrp="1"/>
          </p:cNvSpPr>
          <p:nvPr>
            <p:ph idx="1"/>
          </p:nvPr>
        </p:nvSpPr>
        <p:spPr>
          <a:xfrm>
            <a:off x="56097" y="808282"/>
            <a:ext cx="12135903" cy="5912278"/>
          </a:xfrm>
        </p:spPr>
        <p:txBody>
          <a:bodyPr>
            <a:normAutofit lnSpcReduction="10000"/>
          </a:bodyPr>
          <a:lstStyle/>
          <a:p>
            <a:pPr lvl="2" algn="l" rtl="0"/>
            <a:r>
              <a:rPr lang="en-US" sz="4000" dirty="0">
                <a:latin typeface="Comic Sans MS" pitchFamily="66" charset="0"/>
              </a:rPr>
              <a:t>Parasites and free-living Marine, freshwater, and soil habitats.</a:t>
            </a:r>
          </a:p>
          <a:p>
            <a:pPr lvl="2" algn="l" rtl="0" eaLnBrk="1" hangingPunct="1">
              <a:lnSpc>
                <a:spcPct val="90000"/>
              </a:lnSpc>
            </a:pPr>
            <a:r>
              <a:rPr lang="en-US" sz="4000" dirty="0">
                <a:latin typeface="Comic Sans MS" pitchFamily="66" charset="0"/>
              </a:rPr>
              <a:t>Lack cilia except in their sensory structures</a:t>
            </a:r>
          </a:p>
          <a:p>
            <a:pPr lvl="2" algn="l" rtl="0" eaLnBrk="1" hangingPunct="1">
              <a:lnSpc>
                <a:spcPct val="90000"/>
              </a:lnSpc>
            </a:pPr>
            <a:r>
              <a:rPr lang="en-US" sz="4000" dirty="0">
                <a:latin typeface="Comic Sans MS" pitchFamily="66" charset="0"/>
              </a:rPr>
              <a:t>Triploblastic, bilaterally symmetrical.</a:t>
            </a:r>
          </a:p>
          <a:p>
            <a:pPr lvl="2" algn="l" rtl="0" eaLnBrk="1" hangingPunct="1"/>
            <a:r>
              <a:rPr lang="en-US" sz="4000" dirty="0">
                <a:latin typeface="Comic Sans MS" pitchFamily="66" charset="0"/>
              </a:rPr>
              <a:t>Unsegmented vermiform (wormlike organism)</a:t>
            </a:r>
          </a:p>
          <a:p>
            <a:pPr lvl="2" algn="l" rtl="0" eaLnBrk="1" hangingPunct="1"/>
            <a:r>
              <a:rPr lang="en-US" sz="4000" dirty="0">
                <a:latin typeface="Comic Sans MS" pitchFamily="66" charset="0"/>
              </a:rPr>
              <a:t> Noncellular, collagenous  cuticle.</a:t>
            </a:r>
          </a:p>
          <a:p>
            <a:pPr lvl="3" algn="l" rtl="0" eaLnBrk="1" hangingPunct="1">
              <a:buFont typeface="Wingdings" panose="05000000000000000000" pitchFamily="2" charset="2"/>
              <a:buChar char="Ø"/>
            </a:pPr>
            <a:r>
              <a:rPr lang="en-US" sz="3200" dirty="0">
                <a:latin typeface="Comic Sans MS" pitchFamily="66" charset="0"/>
              </a:rPr>
              <a:t>Can molt 4 times during maturation.</a:t>
            </a:r>
          </a:p>
          <a:p>
            <a:pPr lvl="3" algn="l" rtl="0" eaLnBrk="1" hangingPunct="1">
              <a:buFont typeface="Wingdings" panose="05000000000000000000" pitchFamily="2" charset="2"/>
              <a:buChar char="Ø"/>
            </a:pPr>
            <a:r>
              <a:rPr lang="en-US" sz="3200" dirty="0">
                <a:latin typeface="Comic Sans MS" pitchFamily="66" charset="0"/>
              </a:rPr>
              <a:t>Maintains internal hydrostatic pressure</a:t>
            </a:r>
          </a:p>
          <a:p>
            <a:pPr lvl="3" algn="l" rtl="0" eaLnBrk="1" hangingPunct="1">
              <a:buFont typeface="Wingdings" panose="05000000000000000000" pitchFamily="2" charset="2"/>
              <a:buChar char="Ø"/>
            </a:pPr>
            <a:r>
              <a:rPr lang="en-US" sz="3200" dirty="0">
                <a:latin typeface="Comic Sans MS" pitchFamily="66" charset="0"/>
              </a:rPr>
              <a:t>Mechanical protection.</a:t>
            </a:r>
          </a:p>
          <a:p>
            <a:pPr lvl="3" algn="l" rtl="0" eaLnBrk="1" hangingPunct="1">
              <a:buFont typeface="Wingdings" panose="05000000000000000000" pitchFamily="2" charset="2"/>
              <a:buChar char="Ø"/>
            </a:pPr>
            <a:r>
              <a:rPr lang="en-US" sz="3200" dirty="0">
                <a:latin typeface="Comic Sans MS" pitchFamily="66" charset="0"/>
              </a:rPr>
              <a:t>Resists digestion by the host.</a:t>
            </a:r>
          </a:p>
          <a:p>
            <a:pPr lvl="2" algn="l" rtl="0" eaLnBrk="1" hangingPunct="1">
              <a:lnSpc>
                <a:spcPct val="90000"/>
              </a:lnSpc>
            </a:pPr>
            <a:r>
              <a:rPr lang="en-US" sz="4000" dirty="0">
                <a:latin typeface="Comic Sans MS" pitchFamily="66" charset="0"/>
              </a:rPr>
              <a:t> </a:t>
            </a:r>
          </a:p>
          <a:p>
            <a:pPr lvl="2" algn="l" rtl="0" eaLnBrk="1" hangingPunct="1">
              <a:lnSpc>
                <a:spcPct val="90000"/>
              </a:lnSpc>
            </a:pPr>
            <a:endParaRPr lang="en-US" sz="4000" dirty="0">
              <a:latin typeface="Comic Sans MS" pitchFamily="66" charset="0"/>
            </a:endParaRPr>
          </a:p>
          <a:p>
            <a:pPr>
              <a:buFont typeface="Arial" pitchFamily="34" charse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43D205D4-04F7-536C-912A-AC0BBC63DF7B}"/>
              </a:ext>
            </a:extLst>
          </p:cNvPr>
          <p:cNvPicPr>
            <a:picLocks noGrp="1" noChangeAspect="1" noChangeArrowheads="1"/>
          </p:cNvPicPr>
          <p:nvPr>
            <p:ph idx="1"/>
          </p:nvPr>
        </p:nvPicPr>
        <p:blipFill>
          <a:blip r:embed="rId2" cstate="print"/>
          <a:srcRect/>
          <a:stretch>
            <a:fillRect/>
          </a:stretch>
        </p:blipFill>
        <p:spPr bwMode="auto">
          <a:xfrm>
            <a:off x="2179618" y="285107"/>
            <a:ext cx="7822684" cy="2716145"/>
          </a:xfrm>
          <a:prstGeom prst="rect">
            <a:avLst/>
          </a:prstGeom>
          <a:noFill/>
          <a:ln w="9525">
            <a:noFill/>
            <a:miter lim="800000"/>
            <a:headEnd/>
            <a:tailEnd/>
          </a:ln>
        </p:spPr>
      </p:pic>
      <p:pic>
        <p:nvPicPr>
          <p:cNvPr id="5" name="Picture 4" descr="11-6">
            <a:extLst>
              <a:ext uri="{FF2B5EF4-FFF2-40B4-BE49-F238E27FC236}">
                <a16:creationId xmlns:a16="http://schemas.microsoft.com/office/drawing/2014/main" id="{CDB64B17-0C89-4611-4C61-7AE186802DD6}"/>
              </a:ext>
            </a:extLst>
          </p:cNvPr>
          <p:cNvPicPr>
            <a:picLocks noChangeAspect="1" noChangeArrowheads="1"/>
          </p:cNvPicPr>
          <p:nvPr/>
        </p:nvPicPr>
        <p:blipFill>
          <a:blip r:embed="rId3" cstate="print"/>
          <a:srcRect l="49474" t="54723" b="5211"/>
          <a:stretch>
            <a:fillRect/>
          </a:stretch>
        </p:blipFill>
        <p:spPr bwMode="auto">
          <a:xfrm>
            <a:off x="2179618" y="3019484"/>
            <a:ext cx="7592681" cy="3757174"/>
          </a:xfrm>
          <a:prstGeom prst="rect">
            <a:avLst/>
          </a:prstGeom>
          <a:noFill/>
          <a:ln w="9525">
            <a:noFill/>
            <a:miter lim="800000"/>
            <a:headEnd/>
            <a:tailEnd/>
          </a:ln>
        </p:spPr>
      </p:pic>
    </p:spTree>
    <p:extLst>
      <p:ext uri="{BB962C8B-B14F-4D97-AF65-F5344CB8AC3E}">
        <p14:creationId xmlns:p14="http://schemas.microsoft.com/office/powerpoint/2010/main" val="23329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0" y="95366"/>
            <a:ext cx="12055494" cy="6762633"/>
          </a:xfrm>
        </p:spPr>
        <p:txBody>
          <a:bodyPr>
            <a:normAutofit fontScale="77500" lnSpcReduction="20000"/>
          </a:bodyPr>
          <a:lstStyle/>
          <a:p>
            <a:pPr lvl="2" algn="l" rtl="0" eaLnBrk="1" hangingPunct="1"/>
            <a:r>
              <a:rPr lang="en-US" sz="4000" dirty="0">
                <a:solidFill>
                  <a:srgbClr val="FF0000"/>
                </a:solidFill>
                <a:latin typeface="Comic Sans MS" pitchFamily="66" charset="0"/>
              </a:rPr>
              <a:t>Sensory organs</a:t>
            </a:r>
          </a:p>
          <a:p>
            <a:pPr lvl="3" algn="l" rtl="0" eaLnBrk="1" hangingPunct="1"/>
            <a:r>
              <a:rPr lang="en-US" sz="3600" b="1" u="sng" dirty="0">
                <a:solidFill>
                  <a:srgbClr val="FF0000"/>
                </a:solidFill>
                <a:latin typeface="Comic Sans MS" pitchFamily="66" charset="0"/>
              </a:rPr>
              <a:t>Amphids</a:t>
            </a:r>
            <a:r>
              <a:rPr lang="en-US" sz="3600" dirty="0">
                <a:solidFill>
                  <a:srgbClr val="FF0000"/>
                </a:solidFill>
                <a:latin typeface="Comic Sans MS" pitchFamily="66" charset="0"/>
              </a:rPr>
              <a:t> – chemoreceptors along the cuticle</a:t>
            </a:r>
          </a:p>
          <a:p>
            <a:pPr lvl="3" algn="l" rtl="0" eaLnBrk="1" hangingPunct="1"/>
            <a:r>
              <a:rPr lang="en-US" sz="3600" b="1" u="sng" dirty="0">
                <a:solidFill>
                  <a:srgbClr val="FF0000"/>
                </a:solidFill>
                <a:latin typeface="Comic Sans MS" pitchFamily="66" charset="0"/>
              </a:rPr>
              <a:t>Phasmids</a:t>
            </a:r>
            <a:r>
              <a:rPr lang="en-US" sz="3600" dirty="0">
                <a:solidFill>
                  <a:srgbClr val="FF0000"/>
                </a:solidFill>
                <a:latin typeface="Comic Sans MS" pitchFamily="66" charset="0"/>
              </a:rPr>
              <a:t> - chemoreceptors near the anus</a:t>
            </a:r>
          </a:p>
          <a:p>
            <a:pPr lvl="3" algn="l" rtl="0" eaLnBrk="1" hangingPunct="1"/>
            <a:r>
              <a:rPr lang="en-US" sz="3600" b="1" u="sng" dirty="0">
                <a:solidFill>
                  <a:srgbClr val="FF0000"/>
                </a:solidFill>
                <a:latin typeface="Comic Sans MS" pitchFamily="66" charset="0"/>
              </a:rPr>
              <a:t>Ocelli</a:t>
            </a:r>
            <a:r>
              <a:rPr lang="en-US" sz="3600" u="sng" dirty="0">
                <a:solidFill>
                  <a:srgbClr val="FF0000"/>
                </a:solidFill>
                <a:latin typeface="Comic Sans MS" pitchFamily="66" charset="0"/>
              </a:rPr>
              <a:t> </a:t>
            </a:r>
            <a:r>
              <a:rPr lang="en-US" sz="3600" dirty="0">
                <a:solidFill>
                  <a:srgbClr val="FF0000"/>
                </a:solidFill>
                <a:latin typeface="Comic Sans MS" pitchFamily="66" charset="0"/>
              </a:rPr>
              <a:t>– eyespots found in aquatic nematodes </a:t>
            </a:r>
          </a:p>
          <a:p>
            <a:pPr lvl="3" algn="l" rtl="0" eaLnBrk="1" hangingPunct="1"/>
            <a:endParaRPr lang="en-US" sz="3600" dirty="0">
              <a:solidFill>
                <a:srgbClr val="FF0000"/>
              </a:solidFill>
              <a:latin typeface="Comic Sans MS" pitchFamily="66" charset="0"/>
            </a:endParaRPr>
          </a:p>
          <a:p>
            <a:pPr>
              <a:buFont typeface="Arial" pitchFamily="34" charset="0"/>
              <a:buNone/>
            </a:pPr>
            <a:r>
              <a:rPr lang="en-US" sz="3600" dirty="0">
                <a:solidFill>
                  <a:schemeClr val="accent6">
                    <a:lumMod val="75000"/>
                  </a:schemeClr>
                </a:solidFill>
                <a:latin typeface="Comic Sans MS" pitchFamily="66" charset="0"/>
              </a:rPr>
              <a:t>Feeding and Digestive System                                                                </a:t>
            </a:r>
          </a:p>
          <a:p>
            <a:pPr algn="l" rtl="0">
              <a:buFont typeface="Arial" pitchFamily="34" charset="0"/>
              <a:buNone/>
            </a:pPr>
            <a:r>
              <a:rPr lang="en-US" sz="3600" dirty="0">
                <a:latin typeface="Comic Sans MS" pitchFamily="66" charset="0"/>
              </a:rPr>
              <a:t>Carnivores, herbivores, omnivores, saprobes(decomposers), or parasitic .</a:t>
            </a:r>
          </a:p>
          <a:p>
            <a:pPr algn="l" rtl="0">
              <a:buFont typeface="Arial" pitchFamily="34" charset="0"/>
              <a:buNone/>
            </a:pPr>
            <a:r>
              <a:rPr lang="en-US" sz="3600" dirty="0">
                <a:latin typeface="Comic Sans MS" pitchFamily="66" charset="0"/>
              </a:rPr>
              <a:t>  Complete digestive system.</a:t>
            </a:r>
          </a:p>
          <a:p>
            <a:pPr algn="l" rtl="0">
              <a:buFont typeface="Arial" pitchFamily="34" charset="0"/>
              <a:buNone/>
            </a:pPr>
            <a:r>
              <a:rPr lang="en-US" sz="3600" dirty="0">
                <a:latin typeface="Comic Sans MS" pitchFamily="66" charset="0"/>
              </a:rPr>
              <a:t>  mouth-&gt;buccal cavity-&gt;pharynx -&gt;tubular intestine-&gt;rectum-&gt;anus </a:t>
            </a:r>
          </a:p>
          <a:p>
            <a:pPr algn="l" rtl="0">
              <a:buFont typeface="Arial" pitchFamily="34" charset="0"/>
              <a:buNone/>
            </a:pPr>
            <a:endParaRPr lang="en-US" sz="3600" dirty="0">
              <a:latin typeface="Comic Sans MS" pitchFamily="66" charset="0"/>
            </a:endParaRPr>
          </a:p>
          <a:p>
            <a:pPr algn="l" rtl="0">
              <a:buFont typeface="Arial" pitchFamily="34" charset="0"/>
              <a:buNone/>
            </a:pPr>
            <a:r>
              <a:rPr lang="en-US" sz="3600" dirty="0">
                <a:latin typeface="Comic Sans MS" pitchFamily="66" charset="0"/>
              </a:rPr>
              <a:t>                                                 </a:t>
            </a:r>
            <a:r>
              <a:rPr lang="en-US" sz="3600" dirty="0">
                <a:solidFill>
                  <a:srgbClr val="FFFF00"/>
                </a:solidFill>
                <a:latin typeface="Comic Sans MS" pitchFamily="66" charset="0"/>
              </a:rPr>
              <a:t>   </a:t>
            </a:r>
          </a:p>
          <a:p>
            <a:pPr lvl="2" algn="l" rtl="0" eaLnBrk="1" hangingPunct="1"/>
            <a:r>
              <a:rPr lang="en-US" sz="4000" dirty="0">
                <a:latin typeface="Comic Sans MS" pitchFamily="66" charset="0"/>
              </a:rPr>
              <a:t> </a:t>
            </a:r>
            <a:r>
              <a:rPr lang="en-US" sz="4000" dirty="0">
                <a:solidFill>
                  <a:srgbClr val="C00000"/>
                </a:solidFill>
                <a:latin typeface="Comic Sans MS" pitchFamily="66" charset="0"/>
              </a:rPr>
              <a:t>Nervous system    </a:t>
            </a:r>
          </a:p>
          <a:p>
            <a:pPr lvl="3" algn="l" rtl="0" eaLnBrk="1" hangingPunct="1"/>
            <a:r>
              <a:rPr lang="en-US" sz="4000" dirty="0">
                <a:latin typeface="Comic Sans MS" pitchFamily="66" charset="0"/>
              </a:rPr>
              <a:t>Nerve ring from anterior to posterior</a:t>
            </a:r>
          </a:p>
          <a:p>
            <a:pPr lvl="3" algn="l" rtl="0" eaLnBrk="1" hangingPunct="1"/>
            <a:r>
              <a:rPr lang="en-US" sz="4000" dirty="0">
                <a:latin typeface="Comic Sans MS" pitchFamily="66" charset="0"/>
              </a:rPr>
              <a:t>Also have neuroendocrine secretions involved in growth, molting, cuticle formation, and metamorphosis.</a:t>
            </a:r>
          </a:p>
          <a:p>
            <a:pPr lvl="3" algn="l" rtl="0" eaLnBrk="1" hangingPunct="1"/>
            <a:endParaRPr lang="en-US" sz="3600" dirty="0">
              <a:latin typeface="Comic Sans MS" pitchFamily="66" charset="0"/>
            </a:endParaRPr>
          </a:p>
          <a:p>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4464479" cy="746106"/>
          </a:xfrm>
        </p:spPr>
        <p:txBody>
          <a:bodyPr>
            <a:normAutofit fontScale="90000"/>
          </a:bodyPr>
          <a:lstStyle/>
          <a:p>
            <a:pPr eaLnBrk="1" hangingPunct="1"/>
            <a:r>
              <a:rPr lang="en-US" sz="5400" dirty="0">
                <a:solidFill>
                  <a:srgbClr val="C00000"/>
                </a:solidFill>
                <a:latin typeface="Comic Sans MS" pitchFamily="66" charset="0"/>
              </a:rPr>
              <a:t>Reproduction</a:t>
            </a:r>
          </a:p>
        </p:txBody>
      </p:sp>
      <p:sp>
        <p:nvSpPr>
          <p:cNvPr id="47107" name="Rectangle 3"/>
          <p:cNvSpPr>
            <a:spLocks noGrp="1" noChangeArrowheads="1"/>
          </p:cNvSpPr>
          <p:nvPr>
            <p:ph idx="1"/>
          </p:nvPr>
        </p:nvSpPr>
        <p:spPr>
          <a:xfrm>
            <a:off x="74798" y="667568"/>
            <a:ext cx="12048014" cy="6036162"/>
          </a:xfrm>
        </p:spPr>
        <p:txBody>
          <a:bodyPr/>
          <a:lstStyle/>
          <a:p>
            <a:pPr lvl="1" eaLnBrk="1" hangingPunct="1"/>
            <a:endParaRPr lang="en-US" sz="1200" b="1" dirty="0">
              <a:latin typeface="Arial" pitchFamily="34" charset="0"/>
            </a:endParaRPr>
          </a:p>
          <a:p>
            <a:pPr lvl="1" algn="l" rtl="0" eaLnBrk="1" hangingPunct="1">
              <a:buFontTx/>
              <a:buNone/>
            </a:pPr>
            <a:r>
              <a:rPr lang="en-US" sz="4000" b="1" dirty="0">
                <a:latin typeface="Comic Sans MS" pitchFamily="66" charset="0"/>
              </a:rPr>
              <a:t>Sexual</a:t>
            </a:r>
          </a:p>
          <a:p>
            <a:pPr lvl="1" algn="l" rtl="0" eaLnBrk="1" hangingPunct="1">
              <a:spcBef>
                <a:spcPct val="0"/>
              </a:spcBef>
            </a:pPr>
            <a:r>
              <a:rPr lang="en-US" sz="4000" b="1" u="sng" dirty="0">
                <a:latin typeface="Comic Sans MS" pitchFamily="66" charset="0"/>
              </a:rPr>
              <a:t>Dioecious</a:t>
            </a:r>
            <a:r>
              <a:rPr lang="en-US" sz="4000" dirty="0">
                <a:latin typeface="Comic Sans MS" pitchFamily="66" charset="0"/>
              </a:rPr>
              <a:t>-having separate sexes</a:t>
            </a:r>
          </a:p>
          <a:p>
            <a:pPr lvl="1" algn="l" rtl="0" eaLnBrk="1" hangingPunct="1">
              <a:spcBef>
                <a:spcPct val="0"/>
              </a:spcBef>
            </a:pPr>
            <a:r>
              <a:rPr lang="en-US" sz="4000" b="1" u="sng" dirty="0">
                <a:latin typeface="Comic Sans MS" pitchFamily="66" charset="0"/>
              </a:rPr>
              <a:t>Dimorphic</a:t>
            </a:r>
            <a:r>
              <a:rPr lang="en-US" sz="4000" b="1" dirty="0">
                <a:latin typeface="Comic Sans MS" pitchFamily="66" charset="0"/>
              </a:rPr>
              <a:t>-</a:t>
            </a:r>
            <a:r>
              <a:rPr lang="en-US" sz="4000" dirty="0">
                <a:latin typeface="Comic Sans MS" pitchFamily="66" charset="0"/>
              </a:rPr>
              <a:t>males are smaller than females</a:t>
            </a:r>
            <a:endParaRPr lang="en-US" sz="4000" b="1" dirty="0">
              <a:latin typeface="Comic Sans MS" pitchFamily="66" charset="0"/>
            </a:endParaRPr>
          </a:p>
          <a:p>
            <a:pPr lvl="1" algn="l" rtl="0" eaLnBrk="1" hangingPunct="1">
              <a:spcBef>
                <a:spcPct val="0"/>
              </a:spcBef>
            </a:pPr>
            <a:r>
              <a:rPr lang="en-US" sz="4000" b="1" dirty="0">
                <a:latin typeface="Comic Sans MS" pitchFamily="66" charset="0"/>
              </a:rPr>
              <a:t>internal fertilization.</a:t>
            </a:r>
          </a:p>
          <a:p>
            <a:pPr lvl="1" eaLnBrk="1" hangingPunct="1">
              <a:spcBef>
                <a:spcPct val="0"/>
              </a:spcBef>
              <a:buFontTx/>
              <a:buNone/>
            </a:pPr>
            <a:r>
              <a:rPr lang="en-US" sz="4000" b="1" dirty="0">
                <a:solidFill>
                  <a:srgbClr val="FFFF00"/>
                </a:solidFill>
                <a:latin typeface="Comic Sans MS" pitchFamily="66" charset="0"/>
              </a:rPr>
              <a:t>	</a:t>
            </a:r>
          </a:p>
        </p:txBody>
      </p:sp>
      <p:pic>
        <p:nvPicPr>
          <p:cNvPr id="47108" name="Picture 21" descr="ascaris_whole_label"/>
          <p:cNvPicPr>
            <a:picLocks noChangeAspect="1" noChangeArrowheads="1"/>
          </p:cNvPicPr>
          <p:nvPr/>
        </p:nvPicPr>
        <p:blipFill>
          <a:blip r:embed="rId2" cstate="print"/>
          <a:srcRect/>
          <a:stretch>
            <a:fillRect/>
          </a:stretch>
        </p:blipFill>
        <p:spPr bwMode="auto">
          <a:xfrm>
            <a:off x="804074" y="3253694"/>
            <a:ext cx="9747990" cy="3604306"/>
          </a:xfrm>
          <a:prstGeom prst="rect">
            <a:avLst/>
          </a:prstGeom>
          <a:noFill/>
          <a:ln w="28575">
            <a:solidFill>
              <a:srgbClr val="0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25753" y="2140699"/>
            <a:ext cx="12066247" cy="4717301"/>
          </a:xfrm>
        </p:spPr>
        <p:txBody>
          <a:bodyPr>
            <a:normAutofit lnSpcReduction="10000"/>
          </a:bodyPr>
          <a:lstStyle/>
          <a:p>
            <a:pPr algn="l" rtl="0"/>
            <a:r>
              <a:rPr lang="en-US" sz="2800" b="1" dirty="0">
                <a:solidFill>
                  <a:schemeClr val="folHlink"/>
                </a:solidFill>
              </a:rPr>
              <a:t>Dioecious</a:t>
            </a:r>
            <a:r>
              <a:rPr lang="en-US" sz="2800" dirty="0"/>
              <a:t> (separate sexes) .</a:t>
            </a:r>
            <a:r>
              <a:rPr lang="en-US" b="1" dirty="0">
                <a:solidFill>
                  <a:schemeClr val="folHlink"/>
                </a:solidFill>
              </a:rPr>
              <a:t>Pseudocoelomates</a:t>
            </a:r>
            <a:r>
              <a:rPr lang="en-US" dirty="0"/>
              <a:t> have a body cavity (the </a:t>
            </a:r>
            <a:r>
              <a:rPr lang="en-US" b="1" dirty="0">
                <a:solidFill>
                  <a:schemeClr val="folHlink"/>
                </a:solidFill>
              </a:rPr>
              <a:t>pseudocoel</a:t>
            </a:r>
            <a:r>
              <a:rPr lang="en-US" dirty="0"/>
              <a:t>) between the gut (derived from endoderm) and body wall (derived from mesoderm).</a:t>
            </a:r>
          </a:p>
          <a:p>
            <a:pPr lvl="1" algn="l" rtl="0" eaLnBrk="1" hangingPunct="1"/>
            <a:r>
              <a:rPr lang="en-US" sz="2800" dirty="0"/>
              <a:t>Derived from the blastocoel.</a:t>
            </a:r>
          </a:p>
          <a:p>
            <a:pPr lvl="1" algn="l" rtl="0" eaLnBrk="1" hangingPunct="1"/>
            <a:r>
              <a:rPr lang="en-US" sz="2800" dirty="0">
                <a:solidFill>
                  <a:srgbClr val="FF0000"/>
                </a:solidFill>
              </a:rPr>
              <a:t>Eutelic organisms</a:t>
            </a:r>
            <a:r>
              <a:rPr lang="en-US" sz="2800" dirty="0"/>
              <a:t> have a fixed  number of somatic cells when reach maturity,</a:t>
            </a:r>
          </a:p>
          <a:p>
            <a:pPr marL="457200" lvl="1" indent="0" algn="l" rtl="0" eaLnBrk="1" hangingPunct="1">
              <a:buNone/>
            </a:pPr>
            <a:r>
              <a:rPr lang="en-US" sz="2800" dirty="0"/>
              <a:t>   the exact number being constant for any one species.</a:t>
            </a:r>
          </a:p>
          <a:p>
            <a:pPr marL="457200" lvl="1" indent="0" algn="l" rtl="0" eaLnBrk="1" hangingPunct="1">
              <a:buNone/>
            </a:pPr>
            <a:r>
              <a:rPr lang="en-US" sz="2800" dirty="0"/>
              <a:t> Development proceeds by cell division until maturity; further growth occurs via cell enlargement only. </a:t>
            </a:r>
          </a:p>
          <a:p>
            <a:pPr marL="457200" lvl="1" indent="0" algn="l" rtl="0" eaLnBrk="1" hangingPunct="1">
              <a:buNone/>
            </a:pPr>
            <a:r>
              <a:rPr lang="en-US" sz="2800" dirty="0">
                <a:solidFill>
                  <a:srgbClr val="FF0000"/>
                </a:solidFill>
              </a:rPr>
              <a:t>Eutely is the condition of having a body made up of a constant number of cells</a:t>
            </a:r>
            <a:r>
              <a:rPr lang="en-US" sz="2800" dirty="0"/>
              <a:t>.</a:t>
            </a:r>
          </a:p>
          <a:p>
            <a:pPr marL="457200" lvl="1" indent="0" algn="l" rtl="0" eaLnBrk="1" hangingPunct="1">
              <a:buNone/>
            </a:pPr>
            <a:r>
              <a:rPr lang="en-US" sz="2800" dirty="0"/>
              <a:t>Most eutelic organisms are microscopic.</a:t>
            </a:r>
          </a:p>
          <a:p>
            <a:pPr lvl="1" algn="l" rtl="0" eaLnBrk="1" hangingPunct="1"/>
            <a:r>
              <a:rPr lang="en-US" sz="2800" dirty="0">
                <a:solidFill>
                  <a:srgbClr val="FF0000"/>
                </a:solidFill>
              </a:rPr>
              <a:t>They are bilaterally symmetric. </a:t>
            </a:r>
          </a:p>
        </p:txBody>
      </p:sp>
      <p:sp>
        <p:nvSpPr>
          <p:cNvPr id="3" name="TextBox 2">
            <a:extLst>
              <a:ext uri="{FF2B5EF4-FFF2-40B4-BE49-F238E27FC236}">
                <a16:creationId xmlns:a16="http://schemas.microsoft.com/office/drawing/2014/main" id="{AE6D9D1D-614B-C10D-FE81-83032B46304F}"/>
              </a:ext>
            </a:extLst>
          </p:cNvPr>
          <p:cNvSpPr txBox="1"/>
          <p:nvPr/>
        </p:nvSpPr>
        <p:spPr>
          <a:xfrm>
            <a:off x="382869" y="84206"/>
            <a:ext cx="11638967" cy="2554545"/>
          </a:xfrm>
          <a:prstGeom prst="rect">
            <a:avLst/>
          </a:prstGeom>
          <a:noFill/>
        </p:spPr>
        <p:txBody>
          <a:bodyPr wrap="square">
            <a:spAutoFit/>
          </a:bodyPr>
          <a:lstStyle/>
          <a:p>
            <a:pPr algn="l" rtl="0">
              <a:defRPr/>
            </a:pPr>
            <a:r>
              <a:rPr lang="en-US" sz="3200" dirty="0">
                <a:latin typeface="Comic Sans MS" pitchFamily="66" charset="0"/>
              </a:rPr>
              <a:t>Seven different Phyla grouped into either the 	</a:t>
            </a:r>
            <a:r>
              <a:rPr lang="en-US" sz="3200" b="1" u="sng" dirty="0">
                <a:latin typeface="Comic Sans MS" pitchFamily="66" charset="0"/>
              </a:rPr>
              <a:t>Lophotrochozoan </a:t>
            </a:r>
            <a:r>
              <a:rPr lang="en-US" sz="3200" dirty="0">
                <a:latin typeface="Comic Sans MS" pitchFamily="66" charset="0"/>
              </a:rPr>
              <a:t>(those that do NOT molt) </a:t>
            </a:r>
          </a:p>
          <a:p>
            <a:pPr lvl="2" algn="l" rtl="0">
              <a:buNone/>
              <a:defRPr/>
            </a:pPr>
            <a:r>
              <a:rPr lang="en-US" sz="3200" b="1" dirty="0">
                <a:latin typeface="Comic Sans MS" pitchFamily="66" charset="0"/>
              </a:rPr>
              <a:t>				or</a:t>
            </a:r>
          </a:p>
          <a:p>
            <a:pPr lvl="2" algn="l" rtl="0">
              <a:buNone/>
              <a:defRPr/>
            </a:pPr>
            <a:r>
              <a:rPr lang="en-US" sz="3200" b="1" u="sng" dirty="0">
                <a:latin typeface="Comic Sans MS" pitchFamily="66" charset="0"/>
              </a:rPr>
              <a:t>Ecdysozoan</a:t>
            </a:r>
            <a:r>
              <a:rPr lang="en-US" sz="3200" dirty="0">
                <a:latin typeface="Comic Sans MS" pitchFamily="66" charset="0"/>
              </a:rPr>
              <a:t> (those that DO molt). </a:t>
            </a:r>
          </a:p>
          <a:p>
            <a:pPr lvl="2" algn="l" rtl="0">
              <a:buNone/>
              <a:defRPr/>
            </a:pPr>
            <a:endParaRPr lang="en-US" sz="3200"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0488" y="29453"/>
            <a:ext cx="4600984" cy="1143000"/>
          </a:xfrm>
        </p:spPr>
        <p:txBody>
          <a:bodyPr/>
          <a:lstStyle/>
          <a:p>
            <a:r>
              <a:rPr lang="en-US" sz="5400" dirty="0">
                <a:solidFill>
                  <a:srgbClr val="C00000"/>
                </a:solidFill>
                <a:latin typeface="Comic Sans MS" pitchFamily="66" charset="0"/>
              </a:rPr>
              <a:t>Reproduction</a:t>
            </a:r>
          </a:p>
        </p:txBody>
      </p:sp>
      <p:sp>
        <p:nvSpPr>
          <p:cNvPr id="48131" name="Content Placeholder 2"/>
          <p:cNvSpPr>
            <a:spLocks noGrp="1"/>
          </p:cNvSpPr>
          <p:nvPr>
            <p:ph idx="1"/>
          </p:nvPr>
        </p:nvSpPr>
        <p:spPr>
          <a:xfrm>
            <a:off x="1458552" y="1099524"/>
            <a:ext cx="6843976" cy="5632255"/>
          </a:xfrm>
        </p:spPr>
        <p:txBody>
          <a:bodyPr>
            <a:normAutofit fontScale="25000" lnSpcReduction="20000"/>
          </a:bodyPr>
          <a:lstStyle/>
          <a:p>
            <a:pPr lvl="3" algn="l" rtl="0" eaLnBrk="1" hangingPunct="1">
              <a:lnSpc>
                <a:spcPct val="80000"/>
              </a:lnSpc>
            </a:pPr>
            <a:r>
              <a:rPr lang="en-US" sz="9600" b="1" u="sng" dirty="0">
                <a:latin typeface="Comic Sans MS" pitchFamily="66" charset="0"/>
              </a:rPr>
              <a:t>Males</a:t>
            </a:r>
          </a:p>
          <a:p>
            <a:pPr lvl="4" algn="l" rtl="0" eaLnBrk="1" hangingPunct="1">
              <a:lnSpc>
                <a:spcPct val="80000"/>
              </a:lnSpc>
            </a:pPr>
            <a:r>
              <a:rPr lang="en-US" sz="8000" dirty="0">
                <a:latin typeface="Comic Sans MS" pitchFamily="66" charset="0"/>
              </a:rPr>
              <a:t>One testis</a:t>
            </a:r>
          </a:p>
          <a:p>
            <a:pPr lvl="4" algn="l" rtl="0" eaLnBrk="1" hangingPunct="1">
              <a:lnSpc>
                <a:spcPct val="80000"/>
              </a:lnSpc>
            </a:pPr>
            <a:r>
              <a:rPr lang="en-US" sz="8000" dirty="0">
                <a:latin typeface="Comic Sans MS" pitchFamily="66" charset="0"/>
              </a:rPr>
              <a:t>Bursa-</a:t>
            </a:r>
            <a:r>
              <a:rPr lang="en-US" sz="8000" b="1" dirty="0"/>
              <a:t> </a:t>
            </a:r>
            <a:r>
              <a:rPr lang="en-US" sz="8000" b="1" dirty="0">
                <a:latin typeface="Comic Sans MS" pitchFamily="66" charset="0"/>
              </a:rPr>
              <a:t>used to insert their sperm</a:t>
            </a:r>
          </a:p>
          <a:p>
            <a:pPr marL="1828800" lvl="4" indent="0" algn="l" rtl="0" eaLnBrk="1" hangingPunct="1">
              <a:lnSpc>
                <a:spcPct val="80000"/>
              </a:lnSpc>
              <a:buNone/>
            </a:pPr>
            <a:r>
              <a:rPr lang="en-US" sz="8000" b="1" dirty="0">
                <a:latin typeface="Comic Sans MS" pitchFamily="66" charset="0"/>
              </a:rPr>
              <a:t>into the female</a:t>
            </a:r>
          </a:p>
          <a:p>
            <a:pPr lvl="4" algn="l" rtl="0" eaLnBrk="1" hangingPunct="1">
              <a:lnSpc>
                <a:spcPct val="80000"/>
              </a:lnSpc>
            </a:pPr>
            <a:r>
              <a:rPr lang="en-US" sz="8000" b="1" dirty="0">
                <a:latin typeface="Comic Sans MS" pitchFamily="66" charset="0"/>
              </a:rPr>
              <a:t>males have ameboid sperm </a:t>
            </a:r>
          </a:p>
          <a:p>
            <a:pPr lvl="4" algn="l" rtl="0" eaLnBrk="1" hangingPunct="1">
              <a:lnSpc>
                <a:spcPct val="80000"/>
              </a:lnSpc>
            </a:pPr>
            <a:endParaRPr lang="en-US" sz="6500" b="1" dirty="0">
              <a:latin typeface="Comic Sans MS" pitchFamily="66" charset="0"/>
            </a:endParaRPr>
          </a:p>
          <a:p>
            <a:pPr lvl="4" algn="l" rtl="0" eaLnBrk="1" hangingPunct="1">
              <a:lnSpc>
                <a:spcPct val="80000"/>
              </a:lnSpc>
            </a:pPr>
            <a:endParaRPr lang="en-US" sz="6500" b="1" dirty="0">
              <a:latin typeface="Comic Sans MS" pitchFamily="66" charset="0"/>
            </a:endParaRPr>
          </a:p>
          <a:p>
            <a:pPr lvl="3" algn="l" rtl="0" eaLnBrk="1" hangingPunct="1">
              <a:lnSpc>
                <a:spcPct val="80000"/>
              </a:lnSpc>
            </a:pPr>
            <a:r>
              <a:rPr lang="en-US" sz="8000" b="1" u="sng" dirty="0">
                <a:latin typeface="Comic Sans MS" pitchFamily="66" charset="0"/>
              </a:rPr>
              <a:t>Females</a:t>
            </a:r>
          </a:p>
          <a:p>
            <a:pPr lvl="4" algn="l" rtl="0" eaLnBrk="1" hangingPunct="1">
              <a:lnSpc>
                <a:spcPct val="80000"/>
              </a:lnSpc>
            </a:pPr>
            <a:r>
              <a:rPr lang="en-US" sz="7400" b="1" dirty="0">
                <a:latin typeface="Comic Sans MS" pitchFamily="66" charset="0"/>
              </a:rPr>
              <a:t>Pair of convoluted ovaries</a:t>
            </a:r>
          </a:p>
          <a:p>
            <a:pPr lvl="4" algn="l" rtl="0" eaLnBrk="1" hangingPunct="1">
              <a:lnSpc>
                <a:spcPct val="80000"/>
              </a:lnSpc>
            </a:pPr>
            <a:endParaRPr lang="en-US" sz="7400" b="1" dirty="0">
              <a:latin typeface="Comic Sans MS" pitchFamily="66" charset="0"/>
            </a:endParaRPr>
          </a:p>
          <a:p>
            <a:pPr lvl="4" algn="l" rtl="0" eaLnBrk="1" hangingPunct="1">
              <a:lnSpc>
                <a:spcPct val="80000"/>
              </a:lnSpc>
            </a:pPr>
            <a:r>
              <a:rPr lang="en-US" sz="7400" b="1" dirty="0">
                <a:latin typeface="Comic Sans MS" pitchFamily="66" charset="0"/>
              </a:rPr>
              <a:t>Oviducts become uterus</a:t>
            </a:r>
          </a:p>
          <a:p>
            <a:pPr lvl="4" algn="l" rtl="0" eaLnBrk="1" hangingPunct="1">
              <a:lnSpc>
                <a:spcPct val="80000"/>
              </a:lnSpc>
            </a:pPr>
            <a:endParaRPr lang="en-US" sz="7400" b="1" dirty="0">
              <a:latin typeface="Comic Sans MS" pitchFamily="66" charset="0"/>
            </a:endParaRPr>
          </a:p>
          <a:p>
            <a:pPr lvl="4" algn="l" rtl="0">
              <a:lnSpc>
                <a:spcPct val="80000"/>
              </a:lnSpc>
            </a:pPr>
            <a:r>
              <a:rPr lang="en-US" sz="7400" b="1" dirty="0">
                <a:latin typeface="Comic Sans MS" pitchFamily="66" charset="0"/>
              </a:rPr>
              <a:t>Several hundred to several hundred- thousand eggs per day.</a:t>
            </a:r>
          </a:p>
          <a:p>
            <a:pPr lvl="4" algn="l" rtl="0">
              <a:lnSpc>
                <a:spcPct val="80000"/>
              </a:lnSpc>
            </a:pPr>
            <a:endParaRPr lang="en-US" sz="5100" b="1" dirty="0">
              <a:latin typeface="Comic Sans MS" pitchFamily="66" charset="0"/>
            </a:endParaRPr>
          </a:p>
          <a:p>
            <a:pPr lvl="4" algn="l" rtl="0">
              <a:lnSpc>
                <a:spcPct val="80000"/>
              </a:lnSpc>
            </a:pPr>
            <a:endParaRPr lang="en-US" sz="5100" b="1" dirty="0">
              <a:latin typeface="Comic Sans MS" pitchFamily="66" charset="0"/>
            </a:endParaRPr>
          </a:p>
          <a:p>
            <a:pPr lvl="4" algn="l" rtl="0">
              <a:lnSpc>
                <a:spcPct val="80000"/>
              </a:lnSpc>
            </a:pPr>
            <a:endParaRPr lang="en-US" sz="5100" b="1" dirty="0">
              <a:latin typeface="Comic Sans MS" pitchFamily="66" charset="0"/>
            </a:endParaRPr>
          </a:p>
          <a:p>
            <a:pPr lvl="4" algn="l" rtl="0">
              <a:lnSpc>
                <a:spcPct val="80000"/>
              </a:lnSpc>
            </a:pPr>
            <a:r>
              <a:rPr lang="en-US" sz="5100" b="1" dirty="0">
                <a:latin typeface="Comic Sans MS" pitchFamily="66" charset="0"/>
              </a:rPr>
              <a:t> </a:t>
            </a:r>
          </a:p>
          <a:p>
            <a:pPr lvl="4" algn="l" rtl="0">
              <a:lnSpc>
                <a:spcPct val="80000"/>
              </a:lnSpc>
            </a:pPr>
            <a:endParaRPr lang="en-US" sz="5100" b="1" i="1" dirty="0">
              <a:solidFill>
                <a:srgbClr val="FFFF00"/>
              </a:solidFill>
              <a:latin typeface="Comic Sans MS" pitchFamily="66" charset="0"/>
            </a:endParaRPr>
          </a:p>
          <a:p>
            <a:pPr lvl="4" algn="l" rtl="0">
              <a:lnSpc>
                <a:spcPct val="80000"/>
              </a:lnSpc>
            </a:pPr>
            <a:r>
              <a:rPr lang="en-US" sz="9600" b="1" i="1" dirty="0">
                <a:latin typeface="Comic Sans MS" pitchFamily="66" charset="0"/>
              </a:rPr>
              <a:t>Ovovivparity</a:t>
            </a:r>
            <a:r>
              <a:rPr lang="en-US" sz="9600" dirty="0">
                <a:latin typeface="Comic Sans MS" pitchFamily="66" charset="0"/>
              </a:rPr>
              <a:t> – giving birth to</a:t>
            </a:r>
          </a:p>
          <a:p>
            <a:pPr lvl="4" algn="l" rtl="0">
              <a:lnSpc>
                <a:spcPct val="80000"/>
              </a:lnSpc>
            </a:pPr>
            <a:endParaRPr lang="en-US" sz="9600" dirty="0">
              <a:latin typeface="Comic Sans MS" pitchFamily="66" charset="0"/>
            </a:endParaRPr>
          </a:p>
          <a:p>
            <a:pPr marL="1828800" lvl="4" indent="0" algn="l" rtl="0">
              <a:lnSpc>
                <a:spcPct val="80000"/>
              </a:lnSpc>
              <a:buNone/>
            </a:pPr>
            <a:r>
              <a:rPr lang="en-US" sz="9600" dirty="0">
                <a:latin typeface="Comic Sans MS" pitchFamily="66" charset="0"/>
              </a:rPr>
              <a:t> larvae that hatched from an egg</a:t>
            </a:r>
          </a:p>
          <a:p>
            <a:pPr lvl="4" algn="l" rtl="0" eaLnBrk="1" hangingPunct="1">
              <a:lnSpc>
                <a:spcPct val="80000"/>
              </a:lnSpc>
            </a:pPr>
            <a:endParaRPr lang="en-US" sz="8600" b="1" dirty="0">
              <a:latin typeface="Comic Sans MS" pitchFamily="66" charset="0"/>
            </a:endParaRPr>
          </a:p>
          <a:p>
            <a:pPr lvl="4" algn="l" rtl="0" eaLnBrk="1" hangingPunct="1">
              <a:lnSpc>
                <a:spcPct val="80000"/>
              </a:lnSpc>
            </a:pPr>
            <a:endParaRPr lang="en-US" sz="5100" b="1" dirty="0">
              <a:latin typeface="Comic Sans MS" pitchFamily="66" charset="0"/>
            </a:endParaRPr>
          </a:p>
          <a:p>
            <a:pPr lvl="4" algn="l" rtl="0" eaLnBrk="1" hangingPunct="1">
              <a:lnSpc>
                <a:spcPct val="80000"/>
              </a:lnSpc>
            </a:pPr>
            <a:endParaRPr lang="en-US" sz="5100" b="1" dirty="0">
              <a:latin typeface="Comic Sans MS" pitchFamily="66" charset="0"/>
            </a:endParaRPr>
          </a:p>
          <a:p>
            <a:pPr lvl="4" algn="l" rtl="0" eaLnBrk="1" hangingPunct="1">
              <a:lnSpc>
                <a:spcPct val="80000"/>
              </a:lnSpc>
              <a:buFont typeface="Arial" pitchFamily="34" charset="0"/>
              <a:buNone/>
            </a:pPr>
            <a:r>
              <a:rPr lang="en-US" sz="4000" b="1" dirty="0">
                <a:latin typeface="Comic Sans MS" pitchFamily="66" charset="0"/>
              </a:rPr>
              <a:t> </a:t>
            </a:r>
            <a:endParaRPr lang="en-US" sz="4000" dirty="0">
              <a:latin typeface="Comic Sans MS" pitchFamily="66" charset="0"/>
            </a:endParaRPr>
          </a:p>
          <a:p>
            <a:pPr>
              <a:buFont typeface="Arial" pitchFamily="34" charset="0"/>
              <a:buNone/>
            </a:pPr>
            <a:endParaRPr lang="en-US" dirty="0"/>
          </a:p>
        </p:txBody>
      </p:sp>
      <p:pic>
        <p:nvPicPr>
          <p:cNvPr id="48132" name="Picture 10" descr="male-sem">
            <a:hlinkClick r:id="rId2"/>
          </p:cNvPr>
          <p:cNvPicPr>
            <a:picLocks noChangeAspect="1" noChangeArrowheads="1"/>
          </p:cNvPicPr>
          <p:nvPr/>
        </p:nvPicPr>
        <p:blipFill>
          <a:blip r:embed="rId3" cstate="print"/>
          <a:srcRect/>
          <a:stretch>
            <a:fillRect/>
          </a:stretch>
        </p:blipFill>
        <p:spPr bwMode="auto">
          <a:xfrm>
            <a:off x="8567250" y="1172453"/>
            <a:ext cx="2166198" cy="2320925"/>
          </a:xfrm>
          <a:prstGeom prst="rect">
            <a:avLst/>
          </a:prstGeom>
          <a:noFill/>
          <a:ln w="28575">
            <a:solidFill>
              <a:srgbClr val="000000"/>
            </a:solidFill>
            <a:miter lim="800000"/>
            <a:headEnd/>
            <a:tailEnd/>
          </a:ln>
        </p:spPr>
      </p:pic>
      <p:sp>
        <p:nvSpPr>
          <p:cNvPr id="48133" name="Oval 11"/>
          <p:cNvSpPr>
            <a:spLocks noChangeArrowheads="1"/>
          </p:cNvSpPr>
          <p:nvPr/>
        </p:nvSpPr>
        <p:spPr bwMode="auto">
          <a:xfrm>
            <a:off x="8458200" y="1600200"/>
            <a:ext cx="1143000" cy="609600"/>
          </a:xfrm>
          <a:prstGeom prst="ellipse">
            <a:avLst/>
          </a:prstGeom>
          <a:noFill/>
          <a:ln w="28575">
            <a:solidFill>
              <a:srgbClr val="FF66FF"/>
            </a:solidFill>
            <a:round/>
            <a:headEnd/>
            <a:tailEnd/>
          </a:ln>
        </p:spPr>
        <p:txBody>
          <a:bodyPr wrap="none" anchor="ctr"/>
          <a:lstStyle/>
          <a:p>
            <a:pPr algn="l" rtl="0" fontAlgn="base">
              <a:spcBef>
                <a:spcPct val="0"/>
              </a:spcBef>
              <a:spcAft>
                <a:spcPct val="0"/>
              </a:spcAft>
            </a:pPr>
            <a:endParaRPr lang="en-MY">
              <a:solidFill>
                <a:prstClr val="black"/>
              </a:solidFill>
            </a:endParaRPr>
          </a:p>
        </p:txBody>
      </p:sp>
      <p:sp>
        <p:nvSpPr>
          <p:cNvPr id="48134" name="Line 12"/>
          <p:cNvSpPr>
            <a:spLocks noChangeShapeType="1"/>
          </p:cNvSpPr>
          <p:nvPr/>
        </p:nvSpPr>
        <p:spPr bwMode="auto">
          <a:xfrm flipH="1">
            <a:off x="7730326" y="1845630"/>
            <a:ext cx="727874" cy="5610"/>
          </a:xfrm>
          <a:prstGeom prst="line">
            <a:avLst/>
          </a:prstGeom>
          <a:noFill/>
          <a:ln w="38100">
            <a:solidFill>
              <a:srgbClr val="FF66FF"/>
            </a:solidFill>
            <a:round/>
            <a:headEnd/>
            <a:tailEnd/>
          </a:ln>
        </p:spPr>
        <p:txBody>
          <a:bodyPr/>
          <a:lstStyle/>
          <a:p>
            <a:pPr algn="l" rtl="0" fontAlgn="base">
              <a:spcBef>
                <a:spcPct val="0"/>
              </a:spcBef>
              <a:spcAft>
                <a:spcPct val="0"/>
              </a:spcAft>
            </a:pPr>
            <a:endParaRPr lang="ar-IQ">
              <a:solidFill>
                <a:prstClr val="black"/>
              </a:solidFill>
              <a:latin typeface="Arial" pitchFamily="34" charset="0"/>
            </a:endParaRPr>
          </a:p>
        </p:txBody>
      </p:sp>
      <p:pic>
        <p:nvPicPr>
          <p:cNvPr id="48135" name="Picture 21" descr="4spermatozoa">
            <a:hlinkClick r:id="rId4"/>
          </p:cNvPr>
          <p:cNvPicPr>
            <a:picLocks noChangeAspect="1" noChangeArrowheads="1"/>
          </p:cNvPicPr>
          <p:nvPr/>
        </p:nvPicPr>
        <p:blipFill>
          <a:blip r:embed="rId5" cstate="print"/>
          <a:srcRect/>
          <a:stretch>
            <a:fillRect/>
          </a:stretch>
        </p:blipFill>
        <p:spPr bwMode="auto">
          <a:xfrm>
            <a:off x="8458200" y="3593670"/>
            <a:ext cx="1931988" cy="2076450"/>
          </a:xfrm>
          <a:prstGeom prst="rect">
            <a:avLst/>
          </a:prstGeom>
          <a:noFill/>
          <a:ln w="28575">
            <a:solidFill>
              <a:srgbClr val="00000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8537" y="0"/>
            <a:ext cx="12113463" cy="1143000"/>
          </a:xfrm>
        </p:spPr>
        <p:txBody>
          <a:bodyPr>
            <a:normAutofit fontScale="90000"/>
          </a:bodyPr>
          <a:lstStyle/>
          <a:p>
            <a:pPr algn="l" rtl="0"/>
            <a:r>
              <a:rPr lang="en-US" sz="4800" dirty="0">
                <a:latin typeface="Comic Sans MS" pitchFamily="66" charset="0"/>
              </a:rPr>
              <a:t>Some Important Nematode Parasites of Humans</a:t>
            </a:r>
          </a:p>
        </p:txBody>
      </p:sp>
      <p:sp>
        <p:nvSpPr>
          <p:cNvPr id="50179" name="Content Placeholder 2"/>
          <p:cNvSpPr>
            <a:spLocks noGrp="1"/>
          </p:cNvSpPr>
          <p:nvPr>
            <p:ph idx="1"/>
          </p:nvPr>
        </p:nvSpPr>
        <p:spPr/>
        <p:txBody>
          <a:bodyPr/>
          <a:lstStyle/>
          <a:p>
            <a:pPr algn="l" rtl="0"/>
            <a:r>
              <a:rPr lang="en-US" sz="4400" i="1" dirty="0">
                <a:latin typeface="Comic Sans MS" pitchFamily="66" charset="0"/>
              </a:rPr>
              <a:t>Ascaris lumbricoides</a:t>
            </a:r>
          </a:p>
          <a:p>
            <a:pPr algn="l" rtl="0"/>
            <a:r>
              <a:rPr lang="en-US" sz="4400" i="1" dirty="0">
                <a:latin typeface="Comic Sans MS" pitchFamily="66" charset="0"/>
              </a:rPr>
              <a:t>Enterobius vermicularis</a:t>
            </a:r>
          </a:p>
          <a:p>
            <a:pPr algn="l" rtl="0"/>
            <a:r>
              <a:rPr lang="en-US" sz="4400" i="1" dirty="0">
                <a:latin typeface="Comic Sans MS" pitchFamily="66" charset="0"/>
              </a:rPr>
              <a:t>Ancylostoma duodenale</a:t>
            </a:r>
          </a:p>
          <a:p>
            <a:pPr algn="l" rtl="0"/>
            <a:r>
              <a:rPr lang="en-US" sz="4400" i="1" dirty="0">
                <a:latin typeface="Comic Sans MS" pitchFamily="66" charset="0"/>
              </a:rPr>
              <a:t>Trichinella spiralis</a:t>
            </a:r>
          </a:p>
          <a:p>
            <a:pPr algn="l" rtl="0"/>
            <a:r>
              <a:rPr lang="en-US" sz="4400" i="1" dirty="0" err="1">
                <a:latin typeface="Comic Sans MS" pitchFamily="66" charset="0"/>
              </a:rPr>
              <a:t>Wuchereria</a:t>
            </a:r>
            <a:r>
              <a:rPr lang="en-US" sz="4400" i="1" dirty="0">
                <a:latin typeface="Comic Sans MS" pitchFamily="66" charset="0"/>
              </a:rPr>
              <a:t> bancrofti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67805"/>
            <a:ext cx="6276917" cy="790497"/>
          </a:xfrm>
        </p:spPr>
        <p:txBody>
          <a:bodyPr/>
          <a:lstStyle/>
          <a:p>
            <a:pPr marL="342900" indent="-342900"/>
            <a:r>
              <a:rPr lang="en-US" sz="4800" i="1" dirty="0">
                <a:solidFill>
                  <a:srgbClr val="C00000"/>
                </a:solidFill>
                <a:latin typeface="Comic Sans MS" pitchFamily="66" charset="0"/>
              </a:rPr>
              <a:t>Ascaris lumbricoides</a:t>
            </a:r>
            <a:endParaRPr lang="en-US" sz="4800" dirty="0">
              <a:solidFill>
                <a:srgbClr val="C00000"/>
              </a:solidFill>
              <a:latin typeface="Comic Sans MS" pitchFamily="66" charset="0"/>
            </a:endParaRPr>
          </a:p>
        </p:txBody>
      </p:sp>
      <p:sp>
        <p:nvSpPr>
          <p:cNvPr id="51203" name="Content Placeholder 2"/>
          <p:cNvSpPr>
            <a:spLocks noGrp="1"/>
          </p:cNvSpPr>
          <p:nvPr>
            <p:ph idx="1"/>
          </p:nvPr>
        </p:nvSpPr>
        <p:spPr>
          <a:xfrm rot="10800000" flipV="1">
            <a:off x="102379" y="1181099"/>
            <a:ext cx="9372600" cy="5326287"/>
          </a:xfrm>
        </p:spPr>
        <p:txBody>
          <a:bodyPr>
            <a:normAutofit fontScale="92500" lnSpcReduction="20000"/>
          </a:bodyPr>
          <a:lstStyle/>
          <a:p>
            <a:pPr algn="l" rtl="0">
              <a:buFont typeface="Arial" pitchFamily="34" charset="0"/>
              <a:buNone/>
            </a:pPr>
            <a:r>
              <a:rPr lang="en-US" sz="4000" b="1" u="sng" dirty="0">
                <a:latin typeface="Comic Sans MS" pitchFamily="66" charset="0"/>
              </a:rPr>
              <a:t>The Giant Intestinal Roundworm-</a:t>
            </a:r>
            <a:r>
              <a:rPr lang="en-US" sz="4000" b="1" u="sng" dirty="0"/>
              <a:t> </a:t>
            </a:r>
          </a:p>
          <a:p>
            <a:pPr algn="l" rtl="0">
              <a:buFont typeface="Arial" pitchFamily="34" charset="0"/>
              <a:buNone/>
            </a:pPr>
            <a:endParaRPr lang="en-US" sz="4000" b="1" u="sng" dirty="0">
              <a:latin typeface="Comic Sans MS" pitchFamily="66" charset="0"/>
            </a:endParaRPr>
          </a:p>
          <a:p>
            <a:pPr algn="l" rtl="0">
              <a:buFont typeface="Wingdings" panose="05000000000000000000" pitchFamily="2" charset="2"/>
              <a:buChar char="Ø"/>
            </a:pPr>
            <a:r>
              <a:rPr lang="en-US" sz="3600" dirty="0">
                <a:latin typeface="Comic Sans MS" pitchFamily="66" charset="0"/>
              </a:rPr>
              <a:t>The adult female worm can be over 30 cm long and 2-6 mm wide</a:t>
            </a:r>
          </a:p>
          <a:p>
            <a:pPr marL="571500" lvl="3" indent="-571500" algn="l" rtl="0">
              <a:buFont typeface="Wingdings" panose="05000000000000000000" pitchFamily="2" charset="2"/>
              <a:buChar char="Ø"/>
            </a:pPr>
            <a:r>
              <a:rPr lang="en-US" sz="4000" dirty="0">
                <a:latin typeface="Comic Sans MS" pitchFamily="66" charset="0"/>
              </a:rPr>
              <a:t>800 million infected-</a:t>
            </a:r>
            <a:r>
              <a:rPr lang="en-US" sz="4000" dirty="0"/>
              <a:t> </a:t>
            </a:r>
            <a:r>
              <a:rPr lang="en-US" sz="3600" dirty="0">
                <a:latin typeface="Comic Sans MS" pitchFamily="66" charset="0"/>
              </a:rPr>
              <a:t>most common parasitic worm disease in the world.                            </a:t>
            </a:r>
          </a:p>
          <a:p>
            <a:pPr marL="571500" lvl="3" indent="-571500" algn="l" rtl="0">
              <a:buFont typeface="Wingdings" panose="05000000000000000000" pitchFamily="2" charset="2"/>
              <a:buChar char="Ø"/>
            </a:pPr>
            <a:r>
              <a:rPr lang="en-US" sz="3600" dirty="0">
                <a:latin typeface="Comic Sans MS" pitchFamily="66" charset="0"/>
              </a:rPr>
              <a:t> Adults live in small intestines of humans</a:t>
            </a:r>
          </a:p>
          <a:p>
            <a:pPr marL="571500" lvl="3" indent="-571500" algn="l" rtl="0">
              <a:buFont typeface="Wingdings" panose="05000000000000000000" pitchFamily="2" charset="2"/>
              <a:buChar char="Ø"/>
            </a:pPr>
            <a:r>
              <a:rPr lang="en-US" sz="3600" dirty="0">
                <a:latin typeface="Comic Sans MS" pitchFamily="66" charset="0"/>
              </a:rPr>
              <a:t>Eggs exit with through feces </a:t>
            </a:r>
          </a:p>
          <a:p>
            <a:pPr marL="571500" lvl="3" indent="-571500" algn="l" rtl="0">
              <a:buFont typeface="Wingdings" panose="05000000000000000000" pitchFamily="2" charset="2"/>
              <a:buChar char="Ø"/>
            </a:pPr>
            <a:r>
              <a:rPr lang="en-US" sz="3600" dirty="0">
                <a:latin typeface="Comic Sans MS" pitchFamily="66" charset="0"/>
              </a:rPr>
              <a:t>Once the eggs are ingested, they hatch in intestine and travel to the lungs</a:t>
            </a:r>
          </a:p>
          <a:p>
            <a:pPr marL="571500" lvl="3" indent="-571500" algn="l" rtl="0">
              <a:buFont typeface="Wingdings" panose="05000000000000000000" pitchFamily="2" charset="2"/>
              <a:buChar char="Ø"/>
            </a:pPr>
            <a:r>
              <a:rPr lang="en-US" sz="3600" dirty="0">
                <a:latin typeface="Comic Sans MS" pitchFamily="66" charset="0"/>
              </a:rPr>
              <a:t>Larvae molt twice, they travel to the trachea where they are swallowed</a:t>
            </a:r>
          </a:p>
          <a:p>
            <a:pPr marL="342900" lvl="3" indent="-342900" algn="l" rtl="0">
              <a:buNone/>
            </a:pPr>
            <a:endParaRPr lang="en-US" sz="3600" dirty="0">
              <a:latin typeface="Comic Sans MS" pitchFamily="66" charset="0"/>
            </a:endParaRPr>
          </a:p>
          <a:p>
            <a:pPr marL="342900" lvl="3" indent="-342900" algn="l" rtl="0">
              <a:buNone/>
            </a:pPr>
            <a:endParaRPr lang="en-US" sz="3600" dirty="0">
              <a:latin typeface="Comic Sans MS" pitchFamily="66" charset="0"/>
            </a:endParaRPr>
          </a:p>
          <a:p>
            <a:pPr>
              <a:buFont typeface="Arial" pitchFamily="34" charset="0"/>
              <a:buNone/>
            </a:pPr>
            <a:endParaRPr lang="en-US" dirty="0">
              <a:solidFill>
                <a:srgbClr val="FFFF00"/>
              </a:solidFill>
              <a:latin typeface="Comic Sans MS" pitchFamily="66" charset="0"/>
            </a:endParaRPr>
          </a:p>
        </p:txBody>
      </p:sp>
      <p:pic>
        <p:nvPicPr>
          <p:cNvPr id="5" name="Picture 4" descr="ascaris"/>
          <p:cNvPicPr>
            <a:picLocks noChangeAspect="1" noChangeArrowheads="1"/>
          </p:cNvPicPr>
          <p:nvPr/>
        </p:nvPicPr>
        <p:blipFill>
          <a:blip r:embed="rId3" cstate="print"/>
          <a:srcRect/>
          <a:stretch>
            <a:fillRect/>
          </a:stretch>
        </p:blipFill>
        <p:spPr bwMode="auto">
          <a:xfrm>
            <a:off x="9561991" y="1181100"/>
            <a:ext cx="2486025" cy="50514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6" descr="Life cycle of Ascaris lumbricoides"/>
          <p:cNvPicPr>
            <a:picLocks noChangeAspect="1" noChangeArrowheads="1"/>
          </p:cNvPicPr>
          <p:nvPr/>
        </p:nvPicPr>
        <p:blipFill>
          <a:blip r:embed="rId2" cstate="print"/>
          <a:srcRect/>
          <a:stretch>
            <a:fillRect/>
          </a:stretch>
        </p:blipFill>
        <p:spPr bwMode="auto">
          <a:xfrm>
            <a:off x="1413675" y="76200"/>
            <a:ext cx="9289854" cy="67500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scaris from anus">
            <a:extLst>
              <a:ext uri="{FF2B5EF4-FFF2-40B4-BE49-F238E27FC236}">
                <a16:creationId xmlns:a16="http://schemas.microsoft.com/office/drawing/2014/main" id="{13B9E354-B483-3CDE-3CF7-7771894E56E2}"/>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816668" y="558850"/>
            <a:ext cx="3429963" cy="452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ascaris complications">
            <a:extLst>
              <a:ext uri="{FF2B5EF4-FFF2-40B4-BE49-F238E27FC236}">
                <a16:creationId xmlns:a16="http://schemas.microsoft.com/office/drawing/2014/main" id="{A01024B5-CFD1-939A-6629-05F3F4AAE57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8746503" y="233880"/>
            <a:ext cx="2449513" cy="305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a:extLst>
              <a:ext uri="{FF2B5EF4-FFF2-40B4-BE49-F238E27FC236}">
                <a16:creationId xmlns:a16="http://schemas.microsoft.com/office/drawing/2014/main" id="{06AE9AB8-44DA-B3CF-A035-2048C938B637}"/>
              </a:ext>
            </a:extLst>
          </p:cNvPr>
          <p:cNvSpPr txBox="1">
            <a:spLocks noChangeArrowheads="1"/>
          </p:cNvSpPr>
          <p:nvPr/>
        </p:nvSpPr>
        <p:spPr bwMode="auto">
          <a:xfrm>
            <a:off x="703078" y="5135252"/>
            <a:ext cx="3852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en-US" altLang="en-US" sz="2800" i="1" dirty="0">
                <a:solidFill>
                  <a:srgbClr val="0000CC"/>
                </a:solidFill>
              </a:rPr>
              <a:t>Ascaris</a:t>
            </a:r>
            <a:r>
              <a:rPr lang="en-US" altLang="en-US" sz="2800" dirty="0"/>
              <a:t> </a:t>
            </a:r>
            <a:r>
              <a:rPr lang="en-US" altLang="en-US" sz="2800" dirty="0">
                <a:solidFill>
                  <a:srgbClr val="0000CC"/>
                </a:solidFill>
              </a:rPr>
              <a:t>worms </a:t>
            </a:r>
            <a:r>
              <a:rPr lang="en-US" altLang="en-US" sz="2800" dirty="0"/>
              <a:t>coming out of the anus</a:t>
            </a:r>
          </a:p>
        </p:txBody>
      </p:sp>
      <p:sp>
        <p:nvSpPr>
          <p:cNvPr id="6" name="Text Box 14">
            <a:extLst>
              <a:ext uri="{FF2B5EF4-FFF2-40B4-BE49-F238E27FC236}">
                <a16:creationId xmlns:a16="http://schemas.microsoft.com/office/drawing/2014/main" id="{6FCD73FB-E924-3D31-9DD3-DB502EDC08B0}"/>
              </a:ext>
            </a:extLst>
          </p:cNvPr>
          <p:cNvSpPr txBox="1">
            <a:spLocks noChangeArrowheads="1"/>
          </p:cNvSpPr>
          <p:nvPr/>
        </p:nvSpPr>
        <p:spPr bwMode="auto">
          <a:xfrm>
            <a:off x="7837820" y="3573464"/>
            <a:ext cx="426687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en-US" altLang="en-US" sz="2800" i="1" dirty="0">
                <a:solidFill>
                  <a:srgbClr val="0000CC"/>
                </a:solidFill>
              </a:rPr>
              <a:t>Ascaris </a:t>
            </a:r>
            <a:r>
              <a:rPr lang="en-US" altLang="en-US" sz="2800" dirty="0">
                <a:solidFill>
                  <a:srgbClr val="0000CC"/>
                </a:solidFill>
              </a:rPr>
              <a:t>worms </a:t>
            </a:r>
            <a:r>
              <a:rPr lang="en-US" altLang="en-US" sz="2800" dirty="0"/>
              <a:t>enter the stomach to be vomited and may come out of external nares </a:t>
            </a:r>
          </a:p>
        </p:txBody>
      </p:sp>
      <p:sp>
        <p:nvSpPr>
          <p:cNvPr id="7" name="TextBox 6">
            <a:extLst>
              <a:ext uri="{FF2B5EF4-FFF2-40B4-BE49-F238E27FC236}">
                <a16:creationId xmlns:a16="http://schemas.microsoft.com/office/drawing/2014/main" id="{64D87184-8A3C-FEDA-B056-6CD9652F66BB}"/>
              </a:ext>
            </a:extLst>
          </p:cNvPr>
          <p:cNvSpPr txBox="1"/>
          <p:nvPr/>
        </p:nvSpPr>
        <p:spPr>
          <a:xfrm>
            <a:off x="4444377" y="1283988"/>
            <a:ext cx="4217179" cy="830997"/>
          </a:xfrm>
          <a:prstGeom prst="rect">
            <a:avLst/>
          </a:prstGeom>
          <a:noFill/>
        </p:spPr>
        <p:txBody>
          <a:bodyPr wrap="square">
            <a:spAutoFit/>
          </a:bodyPr>
          <a:lstStyle/>
          <a:p>
            <a:pPr algn="l" rtl="0" fontAlgn="base">
              <a:spcBef>
                <a:spcPct val="0"/>
              </a:spcBef>
              <a:spcAft>
                <a:spcPct val="0"/>
              </a:spcAft>
            </a:pPr>
            <a:r>
              <a:rPr lang="en-US" sz="2400" dirty="0">
                <a:solidFill>
                  <a:srgbClr val="C00000"/>
                </a:solidFill>
                <a:latin typeface="Comic Sans MS" pitchFamily="66" charset="0"/>
              </a:rPr>
              <a:t>When Ascaris becomes a big problem</a:t>
            </a:r>
            <a:r>
              <a:rPr lang="en-US" sz="1800" dirty="0">
                <a:solidFill>
                  <a:srgbClr val="FFFF00"/>
                </a:solidFill>
                <a:latin typeface="Comic Sans MS" pitchFamily="66" charset="0"/>
              </a:rPr>
              <a:t>. . .</a:t>
            </a:r>
          </a:p>
        </p:txBody>
      </p:sp>
    </p:spTree>
    <p:extLst>
      <p:ext uri="{BB962C8B-B14F-4D97-AF65-F5344CB8AC3E}">
        <p14:creationId xmlns:p14="http://schemas.microsoft.com/office/powerpoint/2010/main" val="3221050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17"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56585"/>
            <a:ext cx="8060838" cy="1325563"/>
          </a:xfrm>
        </p:spPr>
        <p:txBody>
          <a:bodyPr/>
          <a:lstStyle/>
          <a:p>
            <a:r>
              <a:rPr lang="en-US" sz="5400" i="1" dirty="0">
                <a:solidFill>
                  <a:srgbClr val="C00000"/>
                </a:solidFill>
                <a:latin typeface="Comic Sans MS" pitchFamily="66" charset="0"/>
              </a:rPr>
              <a:t>Enterobius vermicularis</a:t>
            </a:r>
            <a:endParaRPr lang="en-US" sz="5400" dirty="0">
              <a:solidFill>
                <a:srgbClr val="C00000"/>
              </a:solidFill>
            </a:endParaRPr>
          </a:p>
        </p:txBody>
      </p:sp>
      <p:sp>
        <p:nvSpPr>
          <p:cNvPr id="56323" name="Content Placeholder 2"/>
          <p:cNvSpPr>
            <a:spLocks noGrp="1"/>
          </p:cNvSpPr>
          <p:nvPr>
            <p:ph idx="1"/>
          </p:nvPr>
        </p:nvSpPr>
        <p:spPr>
          <a:xfrm>
            <a:off x="86483" y="1054180"/>
            <a:ext cx="7492377" cy="3798312"/>
          </a:xfrm>
        </p:spPr>
        <p:txBody>
          <a:bodyPr>
            <a:normAutofit fontScale="77500" lnSpcReduction="20000"/>
          </a:bodyPr>
          <a:lstStyle/>
          <a:p>
            <a:pPr algn="l" rtl="0">
              <a:buFont typeface="Arial" pitchFamily="34" charset="0"/>
              <a:buNone/>
            </a:pPr>
            <a:r>
              <a:rPr lang="en-US" sz="4400" b="1" u="sng" dirty="0">
                <a:latin typeface="Comic Sans MS" pitchFamily="66" charset="0"/>
              </a:rPr>
              <a:t>P</a:t>
            </a:r>
            <a:r>
              <a:rPr lang="en-US" sz="3600" b="1" u="sng" dirty="0">
                <a:latin typeface="Comic Sans MS" pitchFamily="66" charset="0"/>
              </a:rPr>
              <a:t>inworm</a:t>
            </a:r>
          </a:p>
          <a:p>
            <a:pPr algn="l" rtl="0">
              <a:buFont typeface="Arial" pitchFamily="34" charset="0"/>
              <a:buNone/>
            </a:pPr>
            <a:r>
              <a:rPr lang="en-US" sz="3600" b="1" dirty="0">
                <a:latin typeface="Comic Sans MS" pitchFamily="66" charset="0"/>
              </a:rPr>
              <a:t>Most common parasite in US</a:t>
            </a:r>
          </a:p>
          <a:p>
            <a:pPr algn="l" rtl="0">
              <a:buFont typeface="Arial" pitchFamily="34" charset="0"/>
              <a:buNone/>
            </a:pPr>
            <a:r>
              <a:rPr lang="en-US" sz="3600" b="1" dirty="0">
                <a:latin typeface="Comic Sans MS" pitchFamily="66" charset="0"/>
              </a:rPr>
              <a:t>Adults live in large intestine</a:t>
            </a:r>
          </a:p>
          <a:p>
            <a:pPr marL="342900" lvl="3" indent="-342900" algn="l" rtl="0">
              <a:buNone/>
            </a:pPr>
            <a:r>
              <a:rPr lang="en-US" sz="3600" b="1" dirty="0">
                <a:latin typeface="Comic Sans MS" pitchFamily="66" charset="0"/>
              </a:rPr>
              <a:t>At night females migrate out of the anus and lay eggs on skin. </a:t>
            </a:r>
          </a:p>
          <a:p>
            <a:pPr marL="342900" lvl="3" indent="-342900" algn="l" rtl="0">
              <a:buNone/>
            </a:pPr>
            <a:endParaRPr lang="en-US" sz="3600" b="1" dirty="0">
              <a:latin typeface="Comic Sans MS" pitchFamily="66" charset="0"/>
            </a:endParaRPr>
          </a:p>
          <a:p>
            <a:pPr marL="342900" lvl="3" indent="-342900" algn="l" rtl="0">
              <a:buNone/>
            </a:pPr>
            <a:r>
              <a:rPr lang="en-US" sz="3600" b="1" dirty="0">
                <a:latin typeface="Comic Sans MS" pitchFamily="66" charset="0"/>
              </a:rPr>
              <a:t> </a:t>
            </a:r>
            <a:r>
              <a:rPr lang="en-US" sz="3600" dirty="0">
                <a:latin typeface="Comic Sans MS" pitchFamily="66" charset="0"/>
              </a:rPr>
              <a:t>Human ingest eggs, hatch and molt 4 times in small intestine &amp; migrate to large</a:t>
            </a:r>
          </a:p>
          <a:p>
            <a:pPr marL="342900" lvl="3" indent="-342900" algn="l" rtl="0">
              <a:buNone/>
            </a:pPr>
            <a:r>
              <a:rPr lang="en-US" sz="3600" b="1" dirty="0">
                <a:solidFill>
                  <a:srgbClr val="FFFF00"/>
                </a:solidFill>
                <a:latin typeface="Comic Sans MS" pitchFamily="66" charset="0"/>
              </a:rPr>
              <a:t> </a:t>
            </a:r>
          </a:p>
          <a:p>
            <a:pPr marL="342900" lvl="3" indent="-342900" algn="l" rtl="0">
              <a:buNone/>
            </a:pPr>
            <a:endParaRPr lang="en-US" sz="3600" b="1" dirty="0">
              <a:solidFill>
                <a:srgbClr val="FFFF00"/>
              </a:solidFill>
              <a:latin typeface="Comic Sans MS" pitchFamily="66" charset="0"/>
            </a:endParaRPr>
          </a:p>
          <a:p>
            <a:pPr>
              <a:buFont typeface="Arial" pitchFamily="34" charset="0"/>
              <a:buNone/>
            </a:pPr>
            <a:endParaRPr lang="en-US" dirty="0"/>
          </a:p>
          <a:p>
            <a:pPr>
              <a:buFont typeface="Arial" pitchFamily="34" charset="0"/>
              <a:buNone/>
            </a:pPr>
            <a:endParaRPr lang="en-US" dirty="0"/>
          </a:p>
        </p:txBody>
      </p:sp>
      <p:pic>
        <p:nvPicPr>
          <p:cNvPr id="56324" name="Picture 17" descr="PED18002"/>
          <p:cNvPicPr>
            <a:picLocks noChangeAspect="1" noChangeArrowheads="1"/>
          </p:cNvPicPr>
          <p:nvPr/>
        </p:nvPicPr>
        <p:blipFill>
          <a:blip r:embed="rId2" cstate="print"/>
          <a:srcRect/>
          <a:stretch>
            <a:fillRect/>
          </a:stretch>
        </p:blipFill>
        <p:spPr bwMode="auto">
          <a:xfrm>
            <a:off x="7646892" y="938709"/>
            <a:ext cx="4008437" cy="5410200"/>
          </a:xfrm>
          <a:prstGeom prst="rect">
            <a:avLst/>
          </a:prstGeom>
          <a:noFill/>
          <a:ln w="9525">
            <a:noFill/>
            <a:miter lim="800000"/>
            <a:headEnd/>
            <a:tailEnd/>
          </a:ln>
        </p:spPr>
      </p:pic>
      <p:pic>
        <p:nvPicPr>
          <p:cNvPr id="2" name="Picture 1">
            <a:extLst>
              <a:ext uri="{FF2B5EF4-FFF2-40B4-BE49-F238E27FC236}">
                <a16:creationId xmlns:a16="http://schemas.microsoft.com/office/drawing/2014/main" id="{4AE906CD-EB9E-2081-F2FA-A87BB8A61E91}"/>
              </a:ext>
            </a:extLst>
          </p:cNvPr>
          <p:cNvPicPr>
            <a:picLocks noChangeAspect="1"/>
          </p:cNvPicPr>
          <p:nvPr/>
        </p:nvPicPr>
        <p:blipFill>
          <a:blip r:embed="rId3"/>
          <a:stretch>
            <a:fillRect/>
          </a:stretch>
        </p:blipFill>
        <p:spPr>
          <a:xfrm>
            <a:off x="7578860" y="1324941"/>
            <a:ext cx="2454765" cy="402682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nworm"/>
          <p:cNvPicPr>
            <a:picLocks noChangeAspect="1" noChangeArrowheads="1"/>
          </p:cNvPicPr>
          <p:nvPr/>
        </p:nvPicPr>
        <p:blipFill>
          <a:blip r:embed="rId2" cstate="print"/>
          <a:srcRect/>
          <a:stretch>
            <a:fillRect/>
          </a:stretch>
        </p:blipFill>
        <p:spPr bwMode="auto">
          <a:xfrm>
            <a:off x="1144403" y="218783"/>
            <a:ext cx="9845226" cy="6426493"/>
          </a:xfrm>
          <a:prstGeom prst="rect">
            <a:avLst/>
          </a:prstGeom>
          <a:noFill/>
          <a:ln w="9525">
            <a:noFill/>
            <a:miter lim="800000"/>
            <a:headEnd/>
            <a:tailEnd/>
          </a:ln>
        </p:spPr>
      </p:pic>
    </p:spTree>
    <p:extLst>
      <p:ext uri="{BB962C8B-B14F-4D97-AF65-F5344CB8AC3E}">
        <p14:creationId xmlns:p14="http://schemas.microsoft.com/office/powerpoint/2010/main" val="385039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0824" y="67805"/>
            <a:ext cx="7011802" cy="762448"/>
          </a:xfrm>
        </p:spPr>
        <p:txBody>
          <a:bodyPr>
            <a:normAutofit fontScale="90000"/>
          </a:bodyPr>
          <a:lstStyle/>
          <a:p>
            <a:r>
              <a:rPr lang="en-US" sz="5400" i="1" dirty="0">
                <a:solidFill>
                  <a:srgbClr val="C00000"/>
                </a:solidFill>
                <a:latin typeface="Comic Sans MS" pitchFamily="66" charset="0"/>
              </a:rPr>
              <a:t>Ancylostoma duodenale</a:t>
            </a:r>
            <a:endParaRPr lang="en-US" sz="5400" dirty="0">
              <a:solidFill>
                <a:srgbClr val="C00000"/>
              </a:solidFill>
            </a:endParaRPr>
          </a:p>
        </p:txBody>
      </p:sp>
      <p:sp>
        <p:nvSpPr>
          <p:cNvPr id="59395" name="Content Placeholder 2"/>
          <p:cNvSpPr>
            <a:spLocks noGrp="1"/>
          </p:cNvSpPr>
          <p:nvPr>
            <p:ph idx="1"/>
          </p:nvPr>
        </p:nvSpPr>
        <p:spPr>
          <a:xfrm>
            <a:off x="228600" y="1166019"/>
            <a:ext cx="7989780" cy="3349884"/>
          </a:xfrm>
        </p:spPr>
        <p:txBody>
          <a:bodyPr>
            <a:normAutofit fontScale="70000" lnSpcReduction="20000"/>
          </a:bodyPr>
          <a:lstStyle/>
          <a:p>
            <a:pPr algn="l" rtl="0"/>
            <a:r>
              <a:rPr lang="en-US" sz="4000" dirty="0">
                <a:latin typeface="Comic Sans MS" pitchFamily="66" charset="0"/>
              </a:rPr>
              <a:t>Adults live in small intestine with teeth and feed on blood &amp; tissue fluid</a:t>
            </a:r>
          </a:p>
          <a:p>
            <a:pPr algn="l" rtl="0"/>
            <a:r>
              <a:rPr lang="en-US" sz="4000" dirty="0">
                <a:latin typeface="Comic Sans MS" pitchFamily="66" charset="0"/>
              </a:rPr>
              <a:t>Females 10,000 eggs daily &amp; pass out of body in feces. </a:t>
            </a:r>
          </a:p>
          <a:p>
            <a:pPr algn="l" rtl="0"/>
            <a:endParaRPr lang="en-US" sz="4000" dirty="0">
              <a:solidFill>
                <a:srgbClr val="FFFF00"/>
              </a:solidFill>
              <a:latin typeface="Comic Sans MS" pitchFamily="66" charset="0"/>
            </a:endParaRPr>
          </a:p>
          <a:p>
            <a:pPr algn="l" rtl="0"/>
            <a:r>
              <a:rPr lang="en-US" sz="4000" dirty="0">
                <a:latin typeface="Comic Sans MS" pitchFamily="66" charset="0"/>
              </a:rPr>
              <a:t>Eggs hatch in warm moist soil and releases a small larva, the larva molts and becomes the infective filariform larva.</a:t>
            </a:r>
          </a:p>
          <a:p>
            <a:pPr algn="l" rtl="0"/>
            <a:r>
              <a:rPr lang="en-US" sz="4000" dirty="0">
                <a:latin typeface="Comic Sans MS" pitchFamily="66" charset="0"/>
              </a:rPr>
              <a:t> </a:t>
            </a:r>
          </a:p>
          <a:p>
            <a:pPr algn="l" rtl="0"/>
            <a:endParaRPr lang="en-US" sz="4000" dirty="0">
              <a:latin typeface="Comic Sans MS" pitchFamily="66" charset="0"/>
            </a:endParaRPr>
          </a:p>
        </p:txBody>
      </p:sp>
      <p:pic>
        <p:nvPicPr>
          <p:cNvPr id="59396" name="Picture 9" descr="hookworms_large"/>
          <p:cNvPicPr>
            <a:picLocks noChangeAspect="1" noChangeArrowheads="1"/>
          </p:cNvPicPr>
          <p:nvPr/>
        </p:nvPicPr>
        <p:blipFill>
          <a:blip r:embed="rId3" cstate="print"/>
          <a:srcRect/>
          <a:stretch>
            <a:fillRect/>
          </a:stretch>
        </p:blipFill>
        <p:spPr bwMode="auto">
          <a:xfrm>
            <a:off x="8491178" y="830253"/>
            <a:ext cx="3635375" cy="4114800"/>
          </a:xfrm>
          <a:prstGeom prst="rect">
            <a:avLst/>
          </a:prstGeom>
          <a:noFill/>
          <a:ln w="9525">
            <a:noFill/>
            <a:miter lim="800000"/>
            <a:headEnd/>
            <a:tailEnd/>
          </a:ln>
        </p:spPr>
      </p:pic>
      <p:pic>
        <p:nvPicPr>
          <p:cNvPr id="2" name="Picture 4" descr="hookworms in ground">
            <a:extLst>
              <a:ext uri="{FF2B5EF4-FFF2-40B4-BE49-F238E27FC236}">
                <a16:creationId xmlns:a16="http://schemas.microsoft.com/office/drawing/2014/main" id="{4BCD6BA1-D85E-B842-EC77-5EC1D3B9940B}"/>
              </a:ext>
            </a:extLst>
          </p:cNvPr>
          <p:cNvPicPr>
            <a:picLocks noChangeAspect="1" noChangeArrowheads="1"/>
          </p:cNvPicPr>
          <p:nvPr/>
        </p:nvPicPr>
        <p:blipFill>
          <a:blip r:embed="rId4" cstate="print"/>
          <a:srcRect/>
          <a:stretch>
            <a:fillRect/>
          </a:stretch>
        </p:blipFill>
        <p:spPr bwMode="auto">
          <a:xfrm>
            <a:off x="3386927" y="4333583"/>
            <a:ext cx="2819400" cy="252441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1399180" y="152401"/>
            <a:ext cx="9388495" cy="6096934"/>
          </a:xfrm>
        </p:spPr>
        <p:txBody>
          <a:bodyPr/>
          <a:lstStyle/>
          <a:p>
            <a:pPr algn="l" rtl="0">
              <a:buFont typeface="Arial" pitchFamily="34" charset="0"/>
              <a:buNone/>
            </a:pPr>
            <a:r>
              <a:rPr lang="en-US" sz="4000" dirty="0">
                <a:latin typeface="Comic Sans MS" pitchFamily="66" charset="0"/>
              </a:rPr>
              <a:t>Humans become infected when filariform penetrates the skin (usually b/w toes) to reach our circulatory system</a:t>
            </a:r>
          </a:p>
        </p:txBody>
      </p:sp>
      <p:pic>
        <p:nvPicPr>
          <p:cNvPr id="61444" name="Picture 6" descr="C:\Documents and Settings\mknowles\Desktop\http-www_environmentalgraffiti_com-wp-content-uploads-2009-05-hookworm-foot4_preview.jpg"/>
          <p:cNvPicPr>
            <a:picLocks noChangeAspect="1" noChangeArrowheads="1"/>
          </p:cNvPicPr>
          <p:nvPr/>
        </p:nvPicPr>
        <p:blipFill>
          <a:blip r:embed="rId3" cstate="print"/>
          <a:srcRect/>
          <a:stretch>
            <a:fillRect/>
          </a:stretch>
        </p:blipFill>
        <p:spPr bwMode="auto">
          <a:xfrm>
            <a:off x="6368075" y="2511093"/>
            <a:ext cx="4419600" cy="3314700"/>
          </a:xfrm>
          <a:prstGeom prst="rect">
            <a:avLst/>
          </a:prstGeom>
          <a:noFill/>
          <a:ln w="9525">
            <a:noFill/>
            <a:miter lim="800000"/>
            <a:headEnd/>
            <a:tailEnd/>
          </a:ln>
        </p:spPr>
      </p:pic>
      <p:pic>
        <p:nvPicPr>
          <p:cNvPr id="61445" name="Picture 8" descr="cutaneous larva migrans foot"/>
          <p:cNvPicPr>
            <a:picLocks noChangeAspect="1" noChangeArrowheads="1"/>
          </p:cNvPicPr>
          <p:nvPr/>
        </p:nvPicPr>
        <p:blipFill>
          <a:blip r:embed="rId4" cstate="print"/>
          <a:srcRect/>
          <a:stretch>
            <a:fillRect/>
          </a:stretch>
        </p:blipFill>
        <p:spPr bwMode="auto">
          <a:xfrm>
            <a:off x="1469771" y="2685260"/>
            <a:ext cx="3438817" cy="30928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47624"/>
            <a:ext cx="6603688" cy="1143000"/>
          </a:xfrm>
        </p:spPr>
        <p:txBody>
          <a:bodyPr/>
          <a:lstStyle/>
          <a:p>
            <a:r>
              <a:rPr lang="en-US" sz="5400" i="1" dirty="0">
                <a:solidFill>
                  <a:srgbClr val="C00000"/>
                </a:solidFill>
                <a:latin typeface="Comic Sans MS" pitchFamily="66" charset="0"/>
              </a:rPr>
              <a:t>Trichinella spiralis</a:t>
            </a:r>
            <a:endParaRPr lang="en-US" sz="5400" dirty="0">
              <a:solidFill>
                <a:srgbClr val="C00000"/>
              </a:solidFill>
            </a:endParaRPr>
          </a:p>
        </p:txBody>
      </p:sp>
      <p:sp>
        <p:nvSpPr>
          <p:cNvPr id="63491" name="Content Placeholder 2"/>
          <p:cNvSpPr>
            <a:spLocks noGrp="1"/>
          </p:cNvSpPr>
          <p:nvPr>
            <p:ph idx="1"/>
          </p:nvPr>
        </p:nvSpPr>
        <p:spPr>
          <a:xfrm>
            <a:off x="273011" y="979381"/>
            <a:ext cx="9044894" cy="4525963"/>
          </a:xfrm>
        </p:spPr>
        <p:txBody>
          <a:bodyPr/>
          <a:lstStyle/>
          <a:p>
            <a:pPr algn="l" rtl="0">
              <a:buFont typeface="Arial" pitchFamily="34" charset="0"/>
              <a:buNone/>
            </a:pPr>
            <a:r>
              <a:rPr lang="en-US" sz="4000" b="1" u="sng" dirty="0">
                <a:solidFill>
                  <a:srgbClr val="C00000"/>
                </a:solidFill>
                <a:latin typeface="Comic Sans MS" pitchFamily="66" charset="0"/>
              </a:rPr>
              <a:t>The Pork worm</a:t>
            </a:r>
          </a:p>
          <a:p>
            <a:pPr algn="l" rtl="0">
              <a:buNone/>
            </a:pPr>
            <a:r>
              <a:rPr lang="en-US" sz="4000" dirty="0">
                <a:latin typeface="Comic Sans MS" pitchFamily="66" charset="0"/>
              </a:rPr>
              <a:t>Adults live in mucus of small intestine of humans and other mammals Females birth young, larvae enter circulatory system and are carried to Skeletal (striated) Muscles</a:t>
            </a:r>
          </a:p>
          <a:p>
            <a:pPr algn="l" rtl="0">
              <a:buFont typeface="Arial" pitchFamily="34" charset="0"/>
              <a:buNone/>
            </a:pPr>
            <a:endParaRPr lang="en-US" sz="4000" dirty="0">
              <a:latin typeface="Comic Sans MS" pitchFamily="66" charset="0"/>
            </a:endParaRPr>
          </a:p>
          <a:p>
            <a:pPr algn="l" rtl="0">
              <a:buFont typeface="Arial" pitchFamily="34" charset="0"/>
              <a:buNone/>
            </a:pPr>
            <a:endParaRPr lang="en-US" sz="4000" dirty="0">
              <a:latin typeface="Comic Sans MS" pitchFamily="66" charset="0"/>
            </a:endParaRPr>
          </a:p>
        </p:txBody>
      </p:sp>
      <p:pic>
        <p:nvPicPr>
          <p:cNvPr id="63492" name="Picture 4" descr="http://www.stanford.edu/group/parasites/ParaSites2005/Trichinella/pig.jpg"/>
          <p:cNvPicPr>
            <a:picLocks noChangeAspect="1" noChangeArrowheads="1"/>
          </p:cNvPicPr>
          <p:nvPr/>
        </p:nvPicPr>
        <p:blipFill>
          <a:blip r:embed="rId2" cstate="print"/>
          <a:srcRect/>
          <a:stretch>
            <a:fillRect/>
          </a:stretch>
        </p:blipFill>
        <p:spPr bwMode="auto">
          <a:xfrm>
            <a:off x="0" y="5006018"/>
            <a:ext cx="3246438" cy="1851982"/>
          </a:xfrm>
          <a:prstGeom prst="rect">
            <a:avLst/>
          </a:prstGeom>
          <a:noFill/>
          <a:ln w="9525">
            <a:noFill/>
            <a:miter lim="800000"/>
            <a:headEnd/>
            <a:tailEnd/>
          </a:ln>
        </p:spPr>
      </p:pic>
      <p:pic>
        <p:nvPicPr>
          <p:cNvPr id="63493" name="Picture 2" descr="http://www.stanford.edu/group/parasites/ParaSites2005/Trichinella/female.jpg"/>
          <p:cNvPicPr>
            <a:picLocks noChangeAspect="1" noChangeArrowheads="1"/>
          </p:cNvPicPr>
          <p:nvPr/>
        </p:nvPicPr>
        <p:blipFill>
          <a:blip r:embed="rId3" cstate="print"/>
          <a:srcRect/>
          <a:stretch>
            <a:fillRect/>
          </a:stretch>
        </p:blipFill>
        <p:spPr bwMode="auto">
          <a:xfrm>
            <a:off x="9927095" y="3423280"/>
            <a:ext cx="2171700" cy="3165475"/>
          </a:xfrm>
          <a:prstGeom prst="rect">
            <a:avLst/>
          </a:prstGeom>
          <a:noFill/>
          <a:ln w="9525">
            <a:noFill/>
            <a:miter lim="800000"/>
            <a:headEnd/>
            <a:tailEnd/>
          </a:ln>
        </p:spPr>
      </p:pic>
      <p:pic>
        <p:nvPicPr>
          <p:cNvPr id="63494" name="Picture 4" descr="http://www.stanford.edu/group/parasites/ParaSites2005/Trichinella/male.jpg"/>
          <p:cNvPicPr>
            <a:picLocks noChangeAspect="1" noChangeArrowheads="1"/>
          </p:cNvPicPr>
          <p:nvPr/>
        </p:nvPicPr>
        <p:blipFill>
          <a:blip r:embed="rId4" cstate="print"/>
          <a:srcRect/>
          <a:stretch>
            <a:fillRect/>
          </a:stretch>
        </p:blipFill>
        <p:spPr bwMode="auto">
          <a:xfrm>
            <a:off x="10812920" y="-190266"/>
            <a:ext cx="1285875" cy="3238500"/>
          </a:xfrm>
          <a:prstGeom prst="rect">
            <a:avLst/>
          </a:prstGeom>
          <a:noFill/>
          <a:ln w="9525">
            <a:noFill/>
            <a:miter lim="800000"/>
            <a:headEnd/>
            <a:tailEnd/>
          </a:ln>
        </p:spPr>
      </p:pic>
      <p:sp>
        <p:nvSpPr>
          <p:cNvPr id="63495" name="Rectangle 6"/>
          <p:cNvSpPr>
            <a:spLocks noChangeArrowheads="1"/>
          </p:cNvSpPr>
          <p:nvPr/>
        </p:nvSpPr>
        <p:spPr bwMode="auto">
          <a:xfrm>
            <a:off x="8335180" y="6089654"/>
            <a:ext cx="1531938" cy="369887"/>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dirty="0">
                <a:latin typeface="Arial" pitchFamily="34" charset="0"/>
              </a:rPr>
              <a:t>Adult female </a:t>
            </a:r>
          </a:p>
        </p:txBody>
      </p:sp>
      <p:sp>
        <p:nvSpPr>
          <p:cNvPr id="63496" name="Rectangle 7"/>
          <p:cNvSpPr>
            <a:spLocks noChangeArrowheads="1"/>
          </p:cNvSpPr>
          <p:nvPr/>
        </p:nvSpPr>
        <p:spPr bwMode="auto">
          <a:xfrm>
            <a:off x="10824032" y="2922565"/>
            <a:ext cx="1274763" cy="369887"/>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dirty="0">
                <a:latin typeface="Arial" pitchFamily="34" charset="0"/>
              </a:rPr>
              <a:t>Adult male</a:t>
            </a:r>
          </a:p>
        </p:txBody>
      </p:sp>
      <p:pic>
        <p:nvPicPr>
          <p:cNvPr id="2" name="Picture 5" descr="http://www.trichinella.org/images/biology/invasion1.gif">
            <a:extLst>
              <a:ext uri="{FF2B5EF4-FFF2-40B4-BE49-F238E27FC236}">
                <a16:creationId xmlns:a16="http://schemas.microsoft.com/office/drawing/2014/main" id="{52888EA9-5FD1-7F98-9968-8CA883D1A917}"/>
              </a:ext>
            </a:extLst>
          </p:cNvPr>
          <p:cNvPicPr>
            <a:picLocks noChangeAspect="1" noChangeArrowheads="1"/>
          </p:cNvPicPr>
          <p:nvPr/>
        </p:nvPicPr>
        <p:blipFill>
          <a:blip r:embed="rId5" cstate="print"/>
          <a:srcRect/>
          <a:stretch>
            <a:fillRect/>
          </a:stretch>
        </p:blipFill>
        <p:spPr bwMode="auto">
          <a:xfrm>
            <a:off x="3946973" y="4522768"/>
            <a:ext cx="3800475" cy="676275"/>
          </a:xfrm>
          <a:prstGeom prst="rect">
            <a:avLst/>
          </a:prstGeom>
          <a:noFill/>
          <a:ln w="9525">
            <a:noFill/>
            <a:miter lim="800000"/>
            <a:headEnd/>
            <a:tailEnd/>
          </a:ln>
        </p:spPr>
      </p:pic>
      <p:pic>
        <p:nvPicPr>
          <p:cNvPr id="3" name="Picture 7" descr="http://www.trichinella.org/images/biology/invasion2.gif">
            <a:extLst>
              <a:ext uri="{FF2B5EF4-FFF2-40B4-BE49-F238E27FC236}">
                <a16:creationId xmlns:a16="http://schemas.microsoft.com/office/drawing/2014/main" id="{F195414A-79BB-64C2-F08B-A4C56A86FC60}"/>
              </a:ext>
            </a:extLst>
          </p:cNvPr>
          <p:cNvPicPr>
            <a:picLocks noChangeAspect="1" noChangeArrowheads="1"/>
          </p:cNvPicPr>
          <p:nvPr/>
        </p:nvPicPr>
        <p:blipFill>
          <a:blip r:embed="rId6" cstate="print"/>
          <a:srcRect/>
          <a:stretch>
            <a:fillRect/>
          </a:stretch>
        </p:blipFill>
        <p:spPr bwMode="auto">
          <a:xfrm>
            <a:off x="3867173" y="5097569"/>
            <a:ext cx="3819525" cy="781050"/>
          </a:xfrm>
          <a:prstGeom prst="rect">
            <a:avLst/>
          </a:prstGeom>
          <a:noFill/>
          <a:ln w="9525">
            <a:noFill/>
            <a:miter lim="800000"/>
            <a:headEnd/>
            <a:tailEnd/>
          </a:ln>
        </p:spPr>
      </p:pic>
      <p:pic>
        <p:nvPicPr>
          <p:cNvPr id="4" name="Picture 11" descr="http://www.trichinella.org/images/biology/invasion4.gif">
            <a:extLst>
              <a:ext uri="{FF2B5EF4-FFF2-40B4-BE49-F238E27FC236}">
                <a16:creationId xmlns:a16="http://schemas.microsoft.com/office/drawing/2014/main" id="{D9C64292-09D9-CD8A-0256-2781B1DA2E9C}"/>
              </a:ext>
            </a:extLst>
          </p:cNvPr>
          <p:cNvPicPr>
            <a:picLocks noChangeAspect="1" noChangeArrowheads="1"/>
          </p:cNvPicPr>
          <p:nvPr/>
        </p:nvPicPr>
        <p:blipFill>
          <a:blip r:embed="rId7" cstate="print"/>
          <a:srcRect/>
          <a:stretch>
            <a:fillRect/>
          </a:stretch>
        </p:blipFill>
        <p:spPr bwMode="auto">
          <a:xfrm>
            <a:off x="3946973" y="5729025"/>
            <a:ext cx="3848100" cy="685800"/>
          </a:xfrm>
          <a:prstGeom prst="rect">
            <a:avLst/>
          </a:prstGeom>
          <a:noFill/>
          <a:ln w="9525">
            <a:noFill/>
            <a:miter lim="800000"/>
            <a:headEnd/>
            <a:tailEnd/>
          </a:ln>
        </p:spPr>
      </p:pic>
      <p:pic>
        <p:nvPicPr>
          <p:cNvPr id="5" name="Picture 13" descr="http://www.trichinella.org/images/biology/invasion5.gif">
            <a:extLst>
              <a:ext uri="{FF2B5EF4-FFF2-40B4-BE49-F238E27FC236}">
                <a16:creationId xmlns:a16="http://schemas.microsoft.com/office/drawing/2014/main" id="{13A2B196-11F9-2C2A-EB3B-1AE6967F2A29}"/>
              </a:ext>
            </a:extLst>
          </p:cNvPr>
          <p:cNvPicPr>
            <a:picLocks noChangeAspect="1" noChangeArrowheads="1"/>
          </p:cNvPicPr>
          <p:nvPr/>
        </p:nvPicPr>
        <p:blipFill>
          <a:blip r:embed="rId8" cstate="print"/>
          <a:srcRect/>
          <a:stretch>
            <a:fillRect/>
          </a:stretch>
        </p:blipFill>
        <p:spPr bwMode="auto">
          <a:xfrm>
            <a:off x="3998936" y="6238875"/>
            <a:ext cx="3857625" cy="66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5854" y="118293"/>
            <a:ext cx="7577908" cy="801717"/>
          </a:xfrm>
        </p:spPr>
        <p:txBody>
          <a:bodyPr>
            <a:normAutofit/>
          </a:bodyPr>
          <a:lstStyle/>
          <a:p>
            <a:pPr eaLnBrk="1" hangingPunct="1"/>
            <a:r>
              <a:rPr lang="en-US" dirty="0">
                <a:solidFill>
                  <a:srgbClr val="C00000"/>
                </a:solidFill>
                <a:latin typeface="Andalus" panose="02020603050405020304" pitchFamily="18" charset="-78"/>
                <a:cs typeface="Andalus" panose="02020603050405020304" pitchFamily="18" charset="-78"/>
              </a:rPr>
              <a:t>Advantages of a Body Cavity</a:t>
            </a:r>
          </a:p>
        </p:txBody>
      </p:sp>
      <p:sp>
        <p:nvSpPr>
          <p:cNvPr id="5123" name="Rectangle 3"/>
          <p:cNvSpPr>
            <a:spLocks noGrp="1" noChangeArrowheads="1"/>
          </p:cNvSpPr>
          <p:nvPr>
            <p:ph idx="1"/>
          </p:nvPr>
        </p:nvSpPr>
        <p:spPr>
          <a:xfrm>
            <a:off x="265998" y="855126"/>
            <a:ext cx="11363150" cy="6002873"/>
          </a:xfrm>
        </p:spPr>
        <p:txBody>
          <a:bodyPr>
            <a:normAutofit fontScale="92500" lnSpcReduction="10000"/>
          </a:bodyPr>
          <a:lstStyle/>
          <a:p>
            <a:pPr algn="l" rtl="0" eaLnBrk="1" hangingPunct="1"/>
            <a:r>
              <a:rPr lang="en-US" sz="3000" dirty="0"/>
              <a:t>A body cavity, pseudocoel or coelom, has several advantages.  It provides:</a:t>
            </a:r>
          </a:p>
          <a:p>
            <a:pPr lvl="1" algn="l" rtl="0" eaLnBrk="1" hangingPunct="1"/>
            <a:r>
              <a:rPr lang="en-US" sz="3500" dirty="0"/>
              <a:t>Greater freedom of movement.</a:t>
            </a:r>
          </a:p>
          <a:p>
            <a:pPr lvl="1" algn="l" rtl="0" eaLnBrk="1" hangingPunct="1"/>
            <a:r>
              <a:rPr lang="en-US" sz="3500" dirty="0"/>
              <a:t>Space for development of organ systems.</a:t>
            </a:r>
          </a:p>
          <a:p>
            <a:pPr lvl="1" algn="l" rtl="0" eaLnBrk="1" hangingPunct="1"/>
            <a:r>
              <a:rPr lang="en-US" sz="3500" dirty="0"/>
              <a:t>A simple means for circulation of materials around the body.</a:t>
            </a:r>
          </a:p>
          <a:p>
            <a:pPr lvl="1" algn="l" rtl="0" eaLnBrk="1" hangingPunct="1"/>
            <a:r>
              <a:rPr lang="en-US" sz="3500" dirty="0"/>
              <a:t>Storage place for waste products.</a:t>
            </a:r>
          </a:p>
          <a:p>
            <a:pPr lvl="1" algn="l" rtl="0" eaLnBrk="1" hangingPunct="1"/>
            <a:r>
              <a:rPr lang="en-US" sz="3500" dirty="0"/>
              <a:t>A hydrostatic organ.</a:t>
            </a:r>
          </a:p>
          <a:p>
            <a:pPr marL="457200" lvl="1" indent="0" algn="l" rtl="0" eaLnBrk="1" hangingPunct="1">
              <a:buNone/>
            </a:pPr>
            <a:endParaRPr lang="en-US" sz="2400" dirty="0"/>
          </a:p>
          <a:p>
            <a:pPr lvl="1" algn="l" rtl="0">
              <a:buFont typeface="Wingdings" panose="05000000000000000000" pitchFamily="2" charset="2"/>
              <a:buChar char="ü"/>
            </a:pPr>
            <a:r>
              <a:rPr lang="en-US" sz="3600" dirty="0">
                <a:solidFill>
                  <a:srgbClr val="C00000"/>
                </a:solidFill>
              </a:rPr>
              <a:t> Common Features of Pseudocoelomates </a:t>
            </a:r>
          </a:p>
          <a:p>
            <a:pPr lvl="1" algn="l" rtl="0">
              <a:buFont typeface="Wingdings" panose="05000000000000000000" pitchFamily="2" charset="2"/>
              <a:buChar char="Ø"/>
            </a:pPr>
            <a:r>
              <a:rPr lang="en-US" sz="3500" dirty="0"/>
              <a:t>All have a body wall of epidermis, a dermis, and muscles surrounding the pseudocoel.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The epidermis of many secretes a nonliving cuticle with bristles &amp; spines.</a:t>
            </a:r>
          </a:p>
          <a:p>
            <a:pPr lvl="1" algn="l" rtl="0">
              <a:buFont typeface="Wingdings" panose="05000000000000000000" pitchFamily="2" charset="2"/>
              <a:buChar char="Ø"/>
            </a:pPr>
            <a:r>
              <a:rPr lang="en-US" sz="3500" dirty="0"/>
              <a:t>Almost all have a complete digestive tract. </a:t>
            </a:r>
          </a:p>
          <a:p>
            <a:pPr marL="457200" lvl="1" indent="0" algn="l" rtl="0" eaLnBrk="1" hangingPunct="1">
              <a:buNone/>
            </a:pPr>
            <a:endParaRPr lang="en-US" sz="3500" dirty="0">
              <a:solidFill>
                <a:srgbClr val="C00000"/>
              </a:solidFill>
            </a:endParaRPr>
          </a:p>
          <a:p>
            <a:pPr marL="457200" lvl="1" indent="0" algn="l" rtl="0" eaLnBrk="1" hangingPunct="1">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1436113" y="990601"/>
            <a:ext cx="9231887" cy="5735568"/>
          </a:xfrm>
        </p:spPr>
        <p:txBody>
          <a:bodyPr/>
          <a:lstStyle/>
          <a:p>
            <a:pPr>
              <a:buFont typeface="Arial" pitchFamily="34" charset="0"/>
              <a:buNone/>
            </a:pPr>
            <a:r>
              <a:rPr lang="en-US" sz="4000" dirty="0">
                <a:latin typeface="Comic Sans MS" pitchFamily="66" charset="0"/>
              </a:rPr>
              <a:t>Larvae encyst  in muscles &amp; remains infective for many years          </a:t>
            </a:r>
          </a:p>
          <a:p>
            <a:pPr>
              <a:buFont typeface="Arial" pitchFamily="34" charset="0"/>
              <a:buNone/>
            </a:pPr>
            <a:endParaRPr lang="en-US" dirty="0"/>
          </a:p>
        </p:txBody>
      </p:sp>
      <p:pic>
        <p:nvPicPr>
          <p:cNvPr id="65540" name="Picture 2" descr="http://www.trichinella.org/images/biology/justentering.jpg"/>
          <p:cNvPicPr>
            <a:picLocks noChangeAspect="1" noChangeArrowheads="1"/>
          </p:cNvPicPr>
          <p:nvPr/>
        </p:nvPicPr>
        <p:blipFill>
          <a:blip r:embed="rId2" cstate="print"/>
          <a:srcRect/>
          <a:stretch>
            <a:fillRect/>
          </a:stretch>
        </p:blipFill>
        <p:spPr bwMode="auto">
          <a:xfrm>
            <a:off x="1585914" y="2971800"/>
            <a:ext cx="4891087" cy="3581400"/>
          </a:xfrm>
          <a:prstGeom prst="rect">
            <a:avLst/>
          </a:prstGeom>
          <a:noFill/>
          <a:ln w="9525">
            <a:noFill/>
            <a:miter lim="800000"/>
            <a:headEnd/>
            <a:tailEnd/>
          </a:ln>
        </p:spPr>
      </p:pic>
      <p:pic>
        <p:nvPicPr>
          <p:cNvPr id="65541" name="Picture 6" descr="http://www.stanford.edu/group/parasites/ParaSites2005/Trichinella/TrichinellaMuscle.jpg"/>
          <p:cNvPicPr>
            <a:picLocks noChangeAspect="1" noChangeArrowheads="1"/>
          </p:cNvPicPr>
          <p:nvPr/>
        </p:nvPicPr>
        <p:blipFill>
          <a:blip r:embed="rId3" cstate="print"/>
          <a:srcRect/>
          <a:stretch>
            <a:fillRect/>
          </a:stretch>
        </p:blipFill>
        <p:spPr bwMode="auto">
          <a:xfrm>
            <a:off x="6553200" y="2832957"/>
            <a:ext cx="4038600" cy="372024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23416" y="0"/>
            <a:ext cx="7405892" cy="1143000"/>
          </a:xfrm>
        </p:spPr>
        <p:txBody>
          <a:bodyPr/>
          <a:lstStyle/>
          <a:p>
            <a:r>
              <a:rPr lang="en-US" sz="5400" i="1" dirty="0" err="1">
                <a:solidFill>
                  <a:srgbClr val="FF0000"/>
                </a:solidFill>
                <a:latin typeface="Comic Sans MS" pitchFamily="66" charset="0"/>
              </a:rPr>
              <a:t>Wuchereria</a:t>
            </a:r>
            <a:r>
              <a:rPr lang="en-US" sz="5400" i="1" dirty="0">
                <a:solidFill>
                  <a:srgbClr val="FF0000"/>
                </a:solidFill>
                <a:latin typeface="Comic Sans MS" pitchFamily="66" charset="0"/>
              </a:rPr>
              <a:t> bancrofti</a:t>
            </a:r>
            <a:endParaRPr lang="en-US" sz="5400" dirty="0">
              <a:solidFill>
                <a:srgbClr val="FF0000"/>
              </a:solidFill>
            </a:endParaRPr>
          </a:p>
        </p:txBody>
      </p:sp>
      <p:sp>
        <p:nvSpPr>
          <p:cNvPr id="69635" name="Content Placeholder 2"/>
          <p:cNvSpPr>
            <a:spLocks noGrp="1"/>
          </p:cNvSpPr>
          <p:nvPr>
            <p:ph idx="1"/>
          </p:nvPr>
        </p:nvSpPr>
        <p:spPr>
          <a:xfrm>
            <a:off x="470290" y="819969"/>
            <a:ext cx="11674962" cy="5878151"/>
          </a:xfrm>
        </p:spPr>
        <p:txBody>
          <a:bodyPr/>
          <a:lstStyle/>
          <a:p>
            <a:pPr algn="l" rtl="0">
              <a:buFont typeface="Arial" pitchFamily="34" charset="0"/>
              <a:buNone/>
            </a:pPr>
            <a:r>
              <a:rPr lang="en-US" sz="4400" b="1" u="sng" dirty="0">
                <a:latin typeface="Comic Sans MS" pitchFamily="66" charset="0"/>
              </a:rPr>
              <a:t>The Filarial worms</a:t>
            </a:r>
          </a:p>
          <a:p>
            <a:pPr algn="l" rtl="0">
              <a:buFont typeface="Arial" pitchFamily="34" charset="0"/>
              <a:buNone/>
            </a:pPr>
            <a:r>
              <a:rPr lang="en-US" sz="4400" dirty="0">
                <a:latin typeface="Comic Sans MS" pitchFamily="66" charset="0"/>
              </a:rPr>
              <a:t>In tropical countries over 250 million human infected</a:t>
            </a:r>
          </a:p>
        </p:txBody>
      </p:sp>
      <p:pic>
        <p:nvPicPr>
          <p:cNvPr id="69636" name="Picture 8" descr="www.who.int/ctd/filariasis/library/countries3.html"/>
          <p:cNvPicPr>
            <a:picLocks noChangeAspect="1" noChangeArrowheads="1"/>
          </p:cNvPicPr>
          <p:nvPr/>
        </p:nvPicPr>
        <p:blipFill>
          <a:blip r:embed="rId3" cstate="print"/>
          <a:srcRect/>
          <a:stretch>
            <a:fillRect/>
          </a:stretch>
        </p:blipFill>
        <p:spPr bwMode="auto">
          <a:xfrm>
            <a:off x="3058752" y="2260756"/>
            <a:ext cx="7232650" cy="439248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4229" y="50489"/>
            <a:ext cx="7217029" cy="906454"/>
          </a:xfrm>
        </p:spPr>
        <p:txBody>
          <a:bodyPr/>
          <a:lstStyle/>
          <a:p>
            <a:r>
              <a:rPr lang="en-US" sz="5400" i="1" dirty="0" err="1">
                <a:solidFill>
                  <a:srgbClr val="C00000"/>
                </a:solidFill>
                <a:latin typeface="Comic Sans MS" pitchFamily="66" charset="0"/>
              </a:rPr>
              <a:t>Wuchereria</a:t>
            </a:r>
            <a:r>
              <a:rPr lang="en-US" sz="5400" i="1" dirty="0">
                <a:solidFill>
                  <a:srgbClr val="C00000"/>
                </a:solidFill>
                <a:latin typeface="Comic Sans MS" pitchFamily="66" charset="0"/>
              </a:rPr>
              <a:t> bancrofti</a:t>
            </a:r>
            <a:endParaRPr lang="en-US" sz="5400" dirty="0">
              <a:solidFill>
                <a:srgbClr val="C00000"/>
              </a:solidFill>
            </a:endParaRPr>
          </a:p>
        </p:txBody>
      </p:sp>
      <p:sp>
        <p:nvSpPr>
          <p:cNvPr id="70659" name="Content Placeholder 2"/>
          <p:cNvSpPr>
            <a:spLocks noGrp="1"/>
          </p:cNvSpPr>
          <p:nvPr>
            <p:ph idx="1"/>
          </p:nvPr>
        </p:nvSpPr>
        <p:spPr>
          <a:xfrm>
            <a:off x="54229" y="906454"/>
            <a:ext cx="9144000" cy="6004839"/>
          </a:xfrm>
        </p:spPr>
        <p:txBody>
          <a:bodyPr/>
          <a:lstStyle/>
          <a:p>
            <a:pPr algn="l" rtl="0">
              <a:buFont typeface="Arial" pitchFamily="34" charset="0"/>
              <a:buNone/>
            </a:pPr>
            <a:r>
              <a:rPr lang="en-US" sz="3600" dirty="0">
                <a:latin typeface="Comic Sans MS" pitchFamily="66" charset="0"/>
              </a:rPr>
              <a:t>Thread-like worms that live in the Lymphatic System, block the vessels</a:t>
            </a:r>
          </a:p>
          <a:p>
            <a:pPr algn="l" rtl="0">
              <a:buFont typeface="Arial" pitchFamily="34" charset="0"/>
              <a:buNone/>
            </a:pPr>
            <a:r>
              <a:rPr lang="en-US" sz="3600" dirty="0">
                <a:latin typeface="Comic Sans MS" pitchFamily="66" charset="0"/>
              </a:rPr>
              <a:t>This causes enlargement of various appendages: Elephantiasis</a:t>
            </a:r>
          </a:p>
          <a:p>
            <a:pPr>
              <a:buFont typeface="Arial" pitchFamily="34" charset="0"/>
              <a:buNone/>
            </a:pPr>
            <a:endParaRPr lang="en-US" dirty="0"/>
          </a:p>
        </p:txBody>
      </p:sp>
      <p:pic>
        <p:nvPicPr>
          <p:cNvPr id="70660" name="Picture 2" descr="Wuchereria bancrofti adults - male on the left, female on the right"/>
          <p:cNvPicPr>
            <a:picLocks noChangeAspect="1" noChangeArrowheads="1"/>
          </p:cNvPicPr>
          <p:nvPr/>
        </p:nvPicPr>
        <p:blipFill>
          <a:blip r:embed="rId2" cstate="print"/>
          <a:srcRect/>
          <a:stretch>
            <a:fillRect/>
          </a:stretch>
        </p:blipFill>
        <p:spPr bwMode="auto">
          <a:xfrm>
            <a:off x="1303816" y="3364214"/>
            <a:ext cx="3093813" cy="3282950"/>
          </a:xfrm>
          <a:prstGeom prst="rect">
            <a:avLst/>
          </a:prstGeom>
          <a:noFill/>
          <a:ln w="9525">
            <a:noFill/>
            <a:miter lim="800000"/>
            <a:headEnd/>
            <a:tailEnd/>
          </a:ln>
        </p:spPr>
      </p:pic>
      <p:sp>
        <p:nvSpPr>
          <p:cNvPr id="70661" name="Rectangle 4"/>
          <p:cNvSpPr>
            <a:spLocks noChangeArrowheads="1"/>
          </p:cNvSpPr>
          <p:nvPr/>
        </p:nvSpPr>
        <p:spPr bwMode="auto">
          <a:xfrm>
            <a:off x="4753851" y="3843659"/>
            <a:ext cx="4800600" cy="1938338"/>
          </a:xfrm>
          <a:prstGeom prst="rect">
            <a:avLst/>
          </a:prstGeom>
          <a:noFill/>
          <a:ln w="9525">
            <a:noFill/>
            <a:miter lim="800000"/>
            <a:headEnd/>
            <a:tailEnd/>
          </a:ln>
        </p:spPr>
        <p:txBody>
          <a:bodyPr>
            <a:spAutoFit/>
          </a:bodyPr>
          <a:lstStyle/>
          <a:p>
            <a:pPr algn="l" rtl="0" fontAlgn="base">
              <a:spcBef>
                <a:spcPct val="0"/>
              </a:spcBef>
              <a:spcAft>
                <a:spcPct val="0"/>
              </a:spcAft>
            </a:pPr>
            <a:r>
              <a:rPr lang="en-US" sz="2400" dirty="0">
                <a:latin typeface="Arial" pitchFamily="34" charset="0"/>
              </a:rPr>
              <a:t>An </a:t>
            </a:r>
            <a:r>
              <a:rPr lang="en-US" sz="2400" b="1" dirty="0">
                <a:latin typeface="Arial" pitchFamily="34" charset="0"/>
              </a:rPr>
              <a:t>Adult</a:t>
            </a:r>
            <a:r>
              <a:rPr lang="en-US" sz="2400" dirty="0">
                <a:latin typeface="Arial" pitchFamily="34" charset="0"/>
              </a:rPr>
              <a:t> female </a:t>
            </a:r>
            <a:r>
              <a:rPr lang="en-US" sz="2400" i="1" dirty="0" err="1">
                <a:latin typeface="Arial" pitchFamily="34" charset="0"/>
              </a:rPr>
              <a:t>Wuchereria</a:t>
            </a:r>
            <a:r>
              <a:rPr lang="en-US" sz="2400" i="1" dirty="0">
                <a:latin typeface="Arial" pitchFamily="34" charset="0"/>
              </a:rPr>
              <a:t> bancrofti</a:t>
            </a:r>
            <a:r>
              <a:rPr lang="en-US" sz="2400" dirty="0">
                <a:latin typeface="Arial" pitchFamily="34" charset="0"/>
              </a:rPr>
              <a:t> is about 80-100 mm long and 0.24-0.30 mm in diameter, whereas a male is about 40 mm long and 0.1 mm in diameter</a:t>
            </a:r>
            <a:r>
              <a:rPr lang="en-US" sz="2400" dirty="0">
                <a:solidFill>
                  <a:srgbClr val="FFFF00"/>
                </a:solidFill>
                <a:latin typeface="Arial"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981200" y="0"/>
            <a:ext cx="8229600" cy="1143000"/>
          </a:xfrm>
        </p:spPr>
        <p:txBody>
          <a:bodyPr/>
          <a:lstStyle/>
          <a:p>
            <a:r>
              <a:rPr lang="en-US" sz="5400" i="1" dirty="0" err="1">
                <a:latin typeface="Comic Sans MS" pitchFamily="66" charset="0"/>
              </a:rPr>
              <a:t>Wuchereria</a:t>
            </a:r>
            <a:r>
              <a:rPr lang="en-US" sz="5400" i="1" dirty="0">
                <a:latin typeface="Comic Sans MS" pitchFamily="66" charset="0"/>
              </a:rPr>
              <a:t> bancrofti</a:t>
            </a:r>
            <a:endParaRPr lang="en-US" sz="5400" dirty="0"/>
          </a:p>
        </p:txBody>
      </p:sp>
      <p:sp>
        <p:nvSpPr>
          <p:cNvPr id="72707" name="Content Placeholder 2"/>
          <p:cNvSpPr>
            <a:spLocks noGrp="1"/>
          </p:cNvSpPr>
          <p:nvPr>
            <p:ph idx="1"/>
          </p:nvPr>
        </p:nvSpPr>
        <p:spPr>
          <a:xfrm>
            <a:off x="60773" y="835864"/>
            <a:ext cx="11136420" cy="6022136"/>
          </a:xfrm>
        </p:spPr>
        <p:txBody>
          <a:bodyPr/>
          <a:lstStyle/>
          <a:p>
            <a:pPr algn="l" rtl="0">
              <a:buFont typeface="Arial" pitchFamily="34" charset="0"/>
              <a:buNone/>
            </a:pPr>
            <a:r>
              <a:rPr lang="en-US" sz="4000" dirty="0">
                <a:latin typeface="Comic Sans MS" pitchFamily="66" charset="0"/>
              </a:rPr>
              <a:t>Adults copulate produce </a:t>
            </a:r>
            <a:r>
              <a:rPr lang="en-US" sz="4000" b="1" u="sng" dirty="0">
                <a:latin typeface="Comic Sans MS" pitchFamily="66" charset="0"/>
              </a:rPr>
              <a:t>microfilariae</a:t>
            </a:r>
            <a:r>
              <a:rPr lang="en-US" sz="4000" dirty="0">
                <a:latin typeface="Comic Sans MS" pitchFamily="66" charset="0"/>
              </a:rPr>
              <a:t>.</a:t>
            </a:r>
          </a:p>
          <a:p>
            <a:pPr algn="l" rtl="0">
              <a:buFont typeface="Arial" pitchFamily="34" charset="0"/>
              <a:buNone/>
            </a:pPr>
            <a:r>
              <a:rPr lang="en-US" sz="4000" dirty="0">
                <a:latin typeface="Comic Sans MS" pitchFamily="66" charset="0"/>
              </a:rPr>
              <a:t>The </a:t>
            </a:r>
            <a:r>
              <a:rPr lang="en-US" sz="4000" b="1" u="sng" dirty="0">
                <a:latin typeface="Comic Sans MS" pitchFamily="66" charset="0"/>
              </a:rPr>
              <a:t>microfilariae</a:t>
            </a:r>
            <a:r>
              <a:rPr lang="en-US" sz="4000" dirty="0">
                <a:latin typeface="Comic Sans MS" pitchFamily="66" charset="0"/>
              </a:rPr>
              <a:t> released into the blood stream</a:t>
            </a:r>
          </a:p>
        </p:txBody>
      </p:sp>
      <p:pic>
        <p:nvPicPr>
          <p:cNvPr id="72708" name="Picture 4" descr="Wuchereria bancrofti microfilaria (0.2 mm long) - Image courtesy of the Oregon State Public Health Laboratory"/>
          <p:cNvPicPr>
            <a:picLocks noChangeAspect="1" noChangeArrowheads="1"/>
          </p:cNvPicPr>
          <p:nvPr/>
        </p:nvPicPr>
        <p:blipFill>
          <a:blip r:embed="rId2" cstate="print"/>
          <a:srcRect/>
          <a:stretch>
            <a:fillRect/>
          </a:stretch>
        </p:blipFill>
        <p:spPr bwMode="auto">
          <a:xfrm>
            <a:off x="1905000" y="3657600"/>
            <a:ext cx="3429000" cy="2984500"/>
          </a:xfrm>
          <a:prstGeom prst="rect">
            <a:avLst/>
          </a:prstGeom>
          <a:noFill/>
          <a:ln w="9525">
            <a:noFill/>
            <a:miter lim="800000"/>
            <a:headEnd/>
            <a:tailEnd/>
          </a:ln>
        </p:spPr>
      </p:pic>
      <p:sp>
        <p:nvSpPr>
          <p:cNvPr id="72709" name="Rectangle 4"/>
          <p:cNvSpPr>
            <a:spLocks noChangeArrowheads="1"/>
          </p:cNvSpPr>
          <p:nvPr/>
        </p:nvSpPr>
        <p:spPr bwMode="auto">
          <a:xfrm>
            <a:off x="5546238" y="4118768"/>
            <a:ext cx="4572000" cy="2062163"/>
          </a:xfrm>
          <a:prstGeom prst="rect">
            <a:avLst/>
          </a:prstGeom>
          <a:noFill/>
          <a:ln w="9525">
            <a:noFill/>
            <a:miter lim="800000"/>
            <a:headEnd/>
            <a:tailEnd/>
          </a:ln>
        </p:spPr>
        <p:txBody>
          <a:bodyPr>
            <a:spAutoFit/>
          </a:bodyPr>
          <a:lstStyle/>
          <a:p>
            <a:pPr algn="l" rtl="0" fontAlgn="base">
              <a:spcBef>
                <a:spcPct val="0"/>
              </a:spcBef>
              <a:spcAft>
                <a:spcPct val="0"/>
              </a:spcAft>
            </a:pPr>
            <a:r>
              <a:rPr lang="en-US" sz="3200" dirty="0">
                <a:latin typeface="Comic Sans MS" pitchFamily="66" charset="0"/>
              </a:rPr>
              <a:t>A </a:t>
            </a:r>
            <a:r>
              <a:rPr lang="en-US" sz="3200" b="1" dirty="0">
                <a:latin typeface="Comic Sans MS" pitchFamily="66" charset="0"/>
              </a:rPr>
              <a:t>microfilaria</a:t>
            </a:r>
            <a:r>
              <a:rPr lang="en-US" sz="3200" dirty="0">
                <a:latin typeface="Comic Sans MS" pitchFamily="66" charset="0"/>
              </a:rPr>
              <a:t> is about 240-300 µm (micrometers) long and 7.5-10 µm thick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01444" y="0"/>
            <a:ext cx="3759512" cy="1143000"/>
          </a:xfrm>
        </p:spPr>
        <p:txBody>
          <a:bodyPr/>
          <a:lstStyle/>
          <a:p>
            <a:r>
              <a:rPr lang="en-US" dirty="0">
                <a:latin typeface="Comic Sans MS" pitchFamily="66" charset="0"/>
              </a:rPr>
              <a:t>Elephantiasis</a:t>
            </a:r>
            <a:endParaRPr lang="en-US" dirty="0"/>
          </a:p>
        </p:txBody>
      </p:sp>
      <p:sp>
        <p:nvSpPr>
          <p:cNvPr id="71683" name="Content Placeholder 2"/>
          <p:cNvSpPr>
            <a:spLocks noGrp="1"/>
          </p:cNvSpPr>
          <p:nvPr>
            <p:ph idx="1"/>
          </p:nvPr>
        </p:nvSpPr>
        <p:spPr>
          <a:xfrm>
            <a:off x="1281843" y="754054"/>
            <a:ext cx="9668518" cy="6157239"/>
          </a:xfrm>
        </p:spPr>
        <p:txBody>
          <a:bodyPr/>
          <a:lstStyle/>
          <a:p>
            <a:pPr>
              <a:buFont typeface="Arial" pitchFamily="34" charset="0"/>
              <a:buNone/>
            </a:pPr>
            <a:r>
              <a:rPr lang="en-US" sz="4000" dirty="0">
                <a:latin typeface="Comic Sans MS" pitchFamily="66" charset="0"/>
              </a:rPr>
              <a:t>Warning: Pictures not for everyone!</a:t>
            </a:r>
          </a:p>
        </p:txBody>
      </p:sp>
      <p:pic>
        <p:nvPicPr>
          <p:cNvPr id="4" name="Picture 2" descr="http://www.lionden.com/ap2out-lymph.htm"/>
          <p:cNvPicPr>
            <a:picLocks noChangeAspect="1" noChangeArrowheads="1"/>
          </p:cNvPicPr>
          <p:nvPr/>
        </p:nvPicPr>
        <p:blipFill>
          <a:blip r:embed="rId2" cstate="print"/>
          <a:srcRect/>
          <a:stretch>
            <a:fillRect/>
          </a:stretch>
        </p:blipFill>
        <p:spPr bwMode="auto">
          <a:xfrm>
            <a:off x="1981200" y="1447802"/>
            <a:ext cx="2286000" cy="2881994"/>
          </a:xfrm>
          <a:prstGeom prst="rect">
            <a:avLst/>
          </a:prstGeom>
          <a:noFill/>
          <a:ln w="9525">
            <a:noFill/>
            <a:miter lim="800000"/>
            <a:headEnd/>
            <a:tailEnd/>
          </a:ln>
        </p:spPr>
      </p:pic>
      <p:pic>
        <p:nvPicPr>
          <p:cNvPr id="5" name="Picture 4" descr="www.stanford.edu/class/humbio103/ParaSites2006/Lymphatic_filariasis/symptoms.htm"/>
          <p:cNvPicPr>
            <a:picLocks noChangeAspect="1" noChangeArrowheads="1"/>
          </p:cNvPicPr>
          <p:nvPr/>
        </p:nvPicPr>
        <p:blipFill>
          <a:blip r:embed="rId3" cstate="print"/>
          <a:srcRect/>
          <a:stretch>
            <a:fillRect/>
          </a:stretch>
        </p:blipFill>
        <p:spPr bwMode="auto">
          <a:xfrm>
            <a:off x="1752601" y="4383088"/>
            <a:ext cx="3001963" cy="2474912"/>
          </a:xfrm>
          <a:prstGeom prst="rect">
            <a:avLst/>
          </a:prstGeom>
          <a:noFill/>
          <a:ln w="9525">
            <a:noFill/>
            <a:miter lim="800000"/>
            <a:headEnd/>
            <a:tailEnd/>
          </a:ln>
        </p:spPr>
      </p:pic>
      <p:pic>
        <p:nvPicPr>
          <p:cNvPr id="8" name="Picture 15" descr="maria1"/>
          <p:cNvPicPr>
            <a:picLocks noChangeAspect="1" noChangeArrowheads="1"/>
          </p:cNvPicPr>
          <p:nvPr/>
        </p:nvPicPr>
        <p:blipFill>
          <a:blip r:embed="rId4" cstate="print"/>
          <a:srcRect/>
          <a:stretch>
            <a:fillRect/>
          </a:stretch>
        </p:blipFill>
        <p:spPr bwMode="auto">
          <a:xfrm>
            <a:off x="8310456" y="2776859"/>
            <a:ext cx="2493962" cy="3943029"/>
          </a:xfrm>
          <a:prstGeom prst="rect">
            <a:avLst/>
          </a:prstGeom>
          <a:noFill/>
          <a:ln w="9525">
            <a:noFill/>
            <a:miter lim="800000"/>
            <a:headEnd/>
            <a:tailEnd/>
          </a:ln>
        </p:spPr>
      </p:pic>
      <p:pic>
        <p:nvPicPr>
          <p:cNvPr id="9" name="Picture 5" descr="elephantiasis"/>
          <p:cNvPicPr>
            <a:picLocks noChangeAspect="1" noChangeArrowheads="1"/>
          </p:cNvPicPr>
          <p:nvPr/>
        </p:nvPicPr>
        <p:blipFill>
          <a:blip r:embed="rId5" cstate="print"/>
          <a:srcRect/>
          <a:stretch>
            <a:fillRect/>
          </a:stretch>
        </p:blipFill>
        <p:spPr bwMode="auto">
          <a:xfrm>
            <a:off x="5029201" y="1905000"/>
            <a:ext cx="3135313"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 y="0"/>
            <a:ext cx="10107039" cy="826851"/>
          </a:xfrm>
        </p:spPr>
        <p:txBody>
          <a:bodyPr>
            <a:normAutofit/>
          </a:bodyPr>
          <a:lstStyle/>
          <a:p>
            <a:r>
              <a:rPr lang="en-US" dirty="0">
                <a:solidFill>
                  <a:srgbClr val="C00000"/>
                </a:solidFill>
              </a:rPr>
              <a:t>Guinea worms( </a:t>
            </a:r>
            <a:r>
              <a:rPr lang="en-US" i="1" dirty="0">
                <a:solidFill>
                  <a:srgbClr val="C00000"/>
                </a:solidFill>
              </a:rPr>
              <a:t>Dracunculus medinensis )</a:t>
            </a:r>
          </a:p>
        </p:txBody>
      </p:sp>
      <p:sp>
        <p:nvSpPr>
          <p:cNvPr id="44035" name="Rectangle 3"/>
          <p:cNvSpPr>
            <a:spLocks noGrp="1" noChangeArrowheads="1"/>
          </p:cNvSpPr>
          <p:nvPr>
            <p:ph type="body" idx="1"/>
          </p:nvPr>
        </p:nvSpPr>
        <p:spPr>
          <a:xfrm>
            <a:off x="170632" y="1009244"/>
            <a:ext cx="11658202" cy="6275101"/>
          </a:xfrm>
        </p:spPr>
        <p:txBody>
          <a:bodyPr/>
          <a:lstStyle/>
          <a:p>
            <a:pPr algn="l" rtl="0"/>
            <a:r>
              <a:rPr lang="en-US" dirty="0"/>
              <a:t>There is no cure for Guinea worms and the only way to remove one is to slowly over the course of weeks wind the worm out on a stick. </a:t>
            </a:r>
          </a:p>
          <a:p>
            <a:pPr algn="l" rtl="0"/>
            <a:r>
              <a:rPr lang="en-US" dirty="0"/>
              <a:t>If the worm breaks, a serious bacterial infection results.</a:t>
            </a:r>
          </a:p>
        </p:txBody>
      </p:sp>
      <p:pic>
        <p:nvPicPr>
          <p:cNvPr id="44036" name="Picture 4" descr="190px-Guinea-worm">
            <a:hlinkClick r:id="rId2"/>
          </p:cNvPr>
          <p:cNvPicPr>
            <a:picLocks noChangeAspect="1" noChangeArrowheads="1"/>
          </p:cNvPicPr>
          <p:nvPr/>
        </p:nvPicPr>
        <p:blipFill>
          <a:blip r:embed="rId3" cstate="print"/>
          <a:srcRect/>
          <a:stretch>
            <a:fillRect/>
          </a:stretch>
        </p:blipFill>
        <p:spPr bwMode="auto">
          <a:xfrm>
            <a:off x="6968327" y="2756142"/>
            <a:ext cx="5053041" cy="3718499"/>
          </a:xfrm>
          <a:prstGeom prst="rect">
            <a:avLst/>
          </a:prstGeom>
          <a:noFill/>
        </p:spPr>
      </p:pic>
      <p:pic>
        <p:nvPicPr>
          <p:cNvPr id="2" name="Picture 11" descr="drac-2.jpg (12513 bytes)">
            <a:extLst>
              <a:ext uri="{FF2B5EF4-FFF2-40B4-BE49-F238E27FC236}">
                <a16:creationId xmlns:a16="http://schemas.microsoft.com/office/drawing/2014/main" id="{A9645E05-726C-7978-CC36-D2A94580F6BF}"/>
              </a:ext>
            </a:extLst>
          </p:cNvPr>
          <p:cNvPicPr>
            <a:picLocks noChangeAspect="1" noChangeArrowheads="1"/>
          </p:cNvPicPr>
          <p:nvPr/>
        </p:nvPicPr>
        <p:blipFill>
          <a:blip r:embed="rId4" cstate="print"/>
          <a:srcRect/>
          <a:stretch>
            <a:fillRect/>
          </a:stretch>
        </p:blipFill>
        <p:spPr bwMode="auto">
          <a:xfrm>
            <a:off x="279401" y="2834640"/>
            <a:ext cx="2372359" cy="3733800"/>
          </a:xfrm>
          <a:prstGeom prst="rect">
            <a:avLst/>
          </a:prstGeom>
          <a:noFill/>
        </p:spPr>
      </p:pic>
      <p:pic>
        <p:nvPicPr>
          <p:cNvPr id="3" name="Picture 7" descr="drac-3.jpg (9337 bytes)">
            <a:extLst>
              <a:ext uri="{FF2B5EF4-FFF2-40B4-BE49-F238E27FC236}">
                <a16:creationId xmlns:a16="http://schemas.microsoft.com/office/drawing/2014/main" id="{92D65CBB-948C-3982-95CB-9A7C058B4145}"/>
              </a:ext>
            </a:extLst>
          </p:cNvPr>
          <p:cNvPicPr>
            <a:picLocks noChangeAspect="1" noChangeArrowheads="1"/>
          </p:cNvPicPr>
          <p:nvPr/>
        </p:nvPicPr>
        <p:blipFill>
          <a:blip r:embed="rId5" cstate="print"/>
          <a:srcRect/>
          <a:stretch>
            <a:fillRect/>
          </a:stretch>
        </p:blipFill>
        <p:spPr bwMode="auto">
          <a:xfrm>
            <a:off x="3035535" y="2834640"/>
            <a:ext cx="3549016" cy="371849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onesnake"/>
          <p:cNvPicPr>
            <a:picLocks noChangeAspect="1" noChangeArrowheads="1"/>
          </p:cNvPicPr>
          <p:nvPr/>
        </p:nvPicPr>
        <p:blipFill>
          <a:blip r:embed="rId2" cstate="print"/>
          <a:srcRect/>
          <a:stretch>
            <a:fillRect/>
          </a:stretch>
        </p:blipFill>
        <p:spPr bwMode="auto">
          <a:xfrm>
            <a:off x="1524000" y="0"/>
            <a:ext cx="2286000" cy="6858000"/>
          </a:xfrm>
          <a:prstGeom prst="rect">
            <a:avLst/>
          </a:prstGeom>
          <a:noFill/>
        </p:spPr>
      </p:pic>
      <p:pic>
        <p:nvPicPr>
          <p:cNvPr id="56329" name="Picture 9" descr="caduceus%5b2%5d"/>
          <p:cNvPicPr>
            <a:picLocks noChangeAspect="1" noChangeArrowheads="1"/>
          </p:cNvPicPr>
          <p:nvPr/>
        </p:nvPicPr>
        <p:blipFill>
          <a:blip r:embed="rId3" cstate="print"/>
          <a:srcRect/>
          <a:stretch>
            <a:fillRect/>
          </a:stretch>
        </p:blipFill>
        <p:spPr bwMode="auto">
          <a:xfrm>
            <a:off x="6248400" y="2928938"/>
            <a:ext cx="4419600" cy="3929062"/>
          </a:xfrm>
          <a:prstGeom prst="rect">
            <a:avLst/>
          </a:prstGeom>
          <a:noFill/>
        </p:spPr>
      </p:pic>
      <p:pic>
        <p:nvPicPr>
          <p:cNvPr id="56331" name="Picture 11" descr="MCNZ"/>
          <p:cNvPicPr>
            <a:picLocks noChangeAspect="1" noChangeArrowheads="1"/>
          </p:cNvPicPr>
          <p:nvPr/>
        </p:nvPicPr>
        <p:blipFill>
          <a:blip r:embed="rId4" cstate="print"/>
          <a:srcRect/>
          <a:stretch>
            <a:fillRect/>
          </a:stretch>
        </p:blipFill>
        <p:spPr bwMode="auto">
          <a:xfrm>
            <a:off x="3810001" y="3952876"/>
            <a:ext cx="2093913" cy="2905125"/>
          </a:xfrm>
          <a:prstGeom prst="rect">
            <a:avLst/>
          </a:prstGeom>
          <a:noFill/>
        </p:spPr>
      </p:pic>
      <p:sp>
        <p:nvSpPr>
          <p:cNvPr id="56332" name="Text Box 12"/>
          <p:cNvSpPr txBox="1">
            <a:spLocks noChangeArrowheads="1"/>
          </p:cNvSpPr>
          <p:nvPr/>
        </p:nvSpPr>
        <p:spPr bwMode="auto">
          <a:xfrm>
            <a:off x="3810000" y="155575"/>
            <a:ext cx="6372770" cy="2308324"/>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2400">
                <a:solidFill>
                  <a:srgbClr val="000000"/>
                </a:solidFill>
              </a:rPr>
              <a:t>Interestingly, the traditional symbols for medicine</a:t>
            </a:r>
          </a:p>
          <a:p>
            <a:pPr algn="l" rtl="0" eaLnBrk="0" fontAlgn="base" hangingPunct="0">
              <a:spcBef>
                <a:spcPct val="0"/>
              </a:spcBef>
              <a:spcAft>
                <a:spcPct val="0"/>
              </a:spcAft>
            </a:pPr>
            <a:r>
              <a:rPr lang="en-US" sz="2400">
                <a:solidFill>
                  <a:srgbClr val="000000"/>
                </a:solidFill>
              </a:rPr>
              <a:t>and healing the staff of Asclepias (showing a </a:t>
            </a:r>
          </a:p>
          <a:p>
            <a:pPr algn="l" rtl="0" eaLnBrk="0" fontAlgn="base" hangingPunct="0">
              <a:spcBef>
                <a:spcPct val="0"/>
              </a:spcBef>
              <a:spcAft>
                <a:spcPct val="0"/>
              </a:spcAft>
            </a:pPr>
            <a:r>
              <a:rPr lang="en-US" sz="2400">
                <a:solidFill>
                  <a:srgbClr val="000000"/>
                </a:solidFill>
              </a:rPr>
              <a:t>snake entwined around a staff) and the caduceus</a:t>
            </a:r>
          </a:p>
          <a:p>
            <a:pPr algn="l" rtl="0" eaLnBrk="0" fontAlgn="base" hangingPunct="0">
              <a:spcBef>
                <a:spcPct val="0"/>
              </a:spcBef>
              <a:spcAft>
                <a:spcPct val="0"/>
              </a:spcAft>
            </a:pPr>
            <a:r>
              <a:rPr lang="en-US" sz="2400">
                <a:solidFill>
                  <a:srgbClr val="000000"/>
                </a:solidFill>
              </a:rPr>
              <a:t>(which shows two snakes entwined about </a:t>
            </a:r>
          </a:p>
          <a:p>
            <a:pPr algn="l" rtl="0" eaLnBrk="0" fontAlgn="base" hangingPunct="0">
              <a:spcBef>
                <a:spcPct val="0"/>
              </a:spcBef>
              <a:spcAft>
                <a:spcPct val="0"/>
              </a:spcAft>
            </a:pPr>
            <a:r>
              <a:rPr lang="en-US" sz="2400">
                <a:solidFill>
                  <a:srgbClr val="000000"/>
                </a:solidFill>
              </a:rPr>
              <a:t>a winged staff) very likely are derived from the</a:t>
            </a:r>
          </a:p>
          <a:p>
            <a:pPr algn="l" rtl="0" eaLnBrk="0" fontAlgn="base" hangingPunct="0">
              <a:spcBef>
                <a:spcPct val="0"/>
              </a:spcBef>
              <a:spcAft>
                <a:spcPct val="0"/>
              </a:spcAft>
            </a:pPr>
            <a:r>
              <a:rPr lang="en-US" sz="2400">
                <a:solidFill>
                  <a:srgbClr val="000000"/>
                </a:solidFill>
              </a:rPr>
              <a:t>Guinea worm removal technique.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2196" y="39270"/>
            <a:ext cx="6229559" cy="656348"/>
          </a:xfrm>
        </p:spPr>
        <p:txBody>
          <a:bodyPr>
            <a:normAutofit fontScale="90000"/>
          </a:bodyPr>
          <a:lstStyle/>
          <a:p>
            <a:pPr eaLnBrk="1" hangingPunct="1"/>
            <a:r>
              <a:rPr lang="en-US" b="1" dirty="0"/>
              <a:t>Phylum:</a:t>
            </a:r>
            <a:r>
              <a:rPr lang="en-US" dirty="0"/>
              <a:t> </a:t>
            </a:r>
            <a:r>
              <a:rPr lang="en-US" b="1" dirty="0"/>
              <a:t>Gnathostomulida</a:t>
            </a:r>
          </a:p>
        </p:txBody>
      </p:sp>
      <p:sp>
        <p:nvSpPr>
          <p:cNvPr id="12291" name="Rectangle 3"/>
          <p:cNvSpPr>
            <a:spLocks noGrp="1" noChangeArrowheads="1"/>
          </p:cNvSpPr>
          <p:nvPr>
            <p:ph type="body" sz="half" idx="1"/>
          </p:nvPr>
        </p:nvSpPr>
        <p:spPr>
          <a:xfrm>
            <a:off x="192603" y="736287"/>
            <a:ext cx="11834842" cy="3521563"/>
          </a:xfrm>
        </p:spPr>
        <p:txBody>
          <a:bodyPr>
            <a:noAutofit/>
          </a:bodyPr>
          <a:lstStyle/>
          <a:p>
            <a:pPr algn="l" rtl="0"/>
            <a:r>
              <a:rPr lang="en-US" sz="2400" b="1" dirty="0">
                <a:solidFill>
                  <a:schemeClr val="folHlink"/>
                </a:solidFill>
              </a:rPr>
              <a:t>Phylum Gnathostomulida</a:t>
            </a:r>
            <a:r>
              <a:rPr lang="en-US" sz="2400" dirty="0"/>
              <a:t> includes the jaw worms. </a:t>
            </a:r>
          </a:p>
          <a:p>
            <a:pPr algn="l" rtl="0">
              <a:buFont typeface="Wingdings" panose="05000000000000000000" pitchFamily="2" charset="2"/>
              <a:buChar char="§"/>
            </a:pPr>
            <a:r>
              <a:rPr lang="en-US" sz="2400" dirty="0"/>
              <a:t> </a:t>
            </a:r>
          </a:p>
          <a:p>
            <a:pPr lvl="1" algn="l" rtl="0" eaLnBrk="1" hangingPunct="1">
              <a:lnSpc>
                <a:spcPct val="90000"/>
              </a:lnSpc>
              <a:buFont typeface="Wingdings" panose="05000000000000000000" pitchFamily="2" charset="2"/>
              <a:buChar char="§"/>
            </a:pPr>
            <a:r>
              <a:rPr lang="en-US" dirty="0"/>
              <a:t>Very small - &lt;2mm. </a:t>
            </a:r>
          </a:p>
          <a:p>
            <a:pPr lvl="1" algn="l" rtl="0" eaLnBrk="1" hangingPunct="1">
              <a:lnSpc>
                <a:spcPct val="90000"/>
              </a:lnSpc>
              <a:buFont typeface="Wingdings" panose="05000000000000000000" pitchFamily="2" charset="2"/>
              <a:buChar char="§"/>
            </a:pPr>
            <a:r>
              <a:rPr lang="en-US" dirty="0"/>
              <a:t>Live in interstitial spaces of fine coastal sediments.</a:t>
            </a:r>
          </a:p>
          <a:p>
            <a:pPr lvl="1" algn="l" rtl="0" eaLnBrk="1" hangingPunct="1">
              <a:lnSpc>
                <a:spcPct val="90000"/>
              </a:lnSpc>
              <a:buFont typeface="Wingdings" panose="05000000000000000000" pitchFamily="2" charset="2"/>
              <a:buChar char="§"/>
            </a:pPr>
            <a:r>
              <a:rPr lang="en-US" dirty="0"/>
              <a:t>Can endure low O2.</a:t>
            </a:r>
          </a:p>
          <a:p>
            <a:pPr algn="l" rtl="0" eaLnBrk="1" hangingPunct="1">
              <a:lnSpc>
                <a:spcPct val="80000"/>
              </a:lnSpc>
              <a:buFont typeface="Wingdings" panose="05000000000000000000" pitchFamily="2" charset="2"/>
              <a:buChar char="§"/>
            </a:pPr>
            <a:r>
              <a:rPr lang="en-US" sz="2400" dirty="0"/>
              <a:t>Feed by scraping bacteria and fungi from the substratum with a pair of jaws on the pharynx.</a:t>
            </a:r>
          </a:p>
          <a:p>
            <a:pPr algn="l" rtl="0" eaLnBrk="1" hangingPunct="1">
              <a:lnSpc>
                <a:spcPct val="80000"/>
              </a:lnSpc>
              <a:buFont typeface="Wingdings" panose="05000000000000000000" pitchFamily="2" charset="2"/>
              <a:buChar char="§"/>
            </a:pPr>
            <a:r>
              <a:rPr lang="en-US" sz="2400" dirty="0"/>
              <a:t>Sexual stages include males, females, and hermaphrodites.</a:t>
            </a:r>
          </a:p>
          <a:p>
            <a:pPr algn="l" rtl="0" eaLnBrk="1" hangingPunct="1">
              <a:lnSpc>
                <a:spcPct val="80000"/>
              </a:lnSpc>
              <a:buFont typeface="Wingdings" panose="05000000000000000000" pitchFamily="2" charset="2"/>
              <a:buChar char="§"/>
            </a:pPr>
            <a:r>
              <a:rPr lang="en-US" sz="2400" dirty="0"/>
              <a:t>Fertilization is internal.</a:t>
            </a:r>
          </a:p>
          <a:p>
            <a:pPr lvl="1" algn="l" rtl="0" eaLnBrk="1" hangingPunct="1">
              <a:lnSpc>
                <a:spcPct val="90000"/>
              </a:lnSpc>
            </a:pPr>
            <a:endParaRPr lang="en-US" dirty="0"/>
          </a:p>
          <a:p>
            <a:pPr lvl="1" algn="l" rtl="0" eaLnBrk="1" hangingPunct="1">
              <a:lnSpc>
                <a:spcPct val="90000"/>
              </a:lnSpc>
            </a:pPr>
            <a:endParaRPr lang="en-US" dirty="0"/>
          </a:p>
        </p:txBody>
      </p:sp>
      <p:pic>
        <p:nvPicPr>
          <p:cNvPr id="12292" name="Picture 4" descr="14_27"/>
          <p:cNvPicPr>
            <a:picLocks noChangeAspect="1" noChangeArrowheads="1"/>
          </p:cNvPicPr>
          <p:nvPr/>
        </p:nvPicPr>
        <p:blipFill>
          <a:blip r:embed="rId3" cstate="print"/>
          <a:srcRect t="5814"/>
          <a:stretch>
            <a:fillRect/>
          </a:stretch>
        </p:blipFill>
        <p:spPr bwMode="auto">
          <a:xfrm>
            <a:off x="1168288" y="4137340"/>
            <a:ext cx="8583612" cy="26066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662" y="1"/>
            <a:ext cx="3878263" cy="802204"/>
          </a:xfrm>
        </p:spPr>
        <p:txBody>
          <a:bodyPr/>
          <a:lstStyle/>
          <a:p>
            <a:pPr eaLnBrk="1" hangingPunct="1"/>
            <a:r>
              <a:rPr lang="en-US" dirty="0"/>
              <a:t>Phylum Rotifera</a:t>
            </a:r>
          </a:p>
        </p:txBody>
      </p:sp>
      <p:sp>
        <p:nvSpPr>
          <p:cNvPr id="16387" name="Rectangle 3"/>
          <p:cNvSpPr>
            <a:spLocks noGrp="1" noChangeArrowheads="1"/>
          </p:cNvSpPr>
          <p:nvPr>
            <p:ph type="body" sz="half" idx="1"/>
          </p:nvPr>
        </p:nvSpPr>
        <p:spPr>
          <a:xfrm>
            <a:off x="222654" y="794762"/>
            <a:ext cx="5964137" cy="6063237"/>
          </a:xfrm>
        </p:spPr>
        <p:txBody>
          <a:bodyPr>
            <a:normAutofit fontScale="25000" lnSpcReduction="20000"/>
          </a:bodyPr>
          <a:lstStyle/>
          <a:p>
            <a:pPr algn="l" rtl="0"/>
            <a:r>
              <a:rPr lang="en-US" sz="11200" dirty="0"/>
              <a:t>Members of the </a:t>
            </a:r>
            <a:r>
              <a:rPr lang="en-US" sz="11200" b="1" dirty="0">
                <a:solidFill>
                  <a:schemeClr val="folHlink"/>
                </a:solidFill>
              </a:rPr>
              <a:t>phylum Rotifera</a:t>
            </a:r>
            <a:r>
              <a:rPr lang="en-US" sz="11200" dirty="0"/>
              <a:t> are </a:t>
            </a:r>
            <a:r>
              <a:rPr lang="en-US" sz="11200" b="1" dirty="0">
                <a:solidFill>
                  <a:schemeClr val="folHlink"/>
                </a:solidFill>
              </a:rPr>
              <a:t>pseudocoelomate</a:t>
            </a:r>
            <a:r>
              <a:rPr lang="en-US" sz="11200" dirty="0"/>
              <a:t> and have three embryonic germ layers (</a:t>
            </a:r>
            <a:r>
              <a:rPr lang="en-US" sz="11200" b="1" dirty="0">
                <a:solidFill>
                  <a:schemeClr val="folHlink"/>
                </a:solidFill>
              </a:rPr>
              <a:t>triploblastic</a:t>
            </a:r>
            <a:r>
              <a:rPr lang="en-US" sz="11200" dirty="0"/>
              <a:t>).</a:t>
            </a:r>
            <a:r>
              <a:rPr lang="en-US" sz="11200" b="1" dirty="0">
                <a:solidFill>
                  <a:schemeClr val="folHlink"/>
                </a:solidFill>
              </a:rPr>
              <a:t> </a:t>
            </a:r>
          </a:p>
          <a:p>
            <a:pPr algn="l" rtl="0"/>
            <a:r>
              <a:rPr lang="en-US" sz="11200" b="1" dirty="0">
                <a:solidFill>
                  <a:schemeClr val="folHlink"/>
                </a:solidFill>
              </a:rPr>
              <a:t>Rotifers</a:t>
            </a:r>
            <a:r>
              <a:rPr lang="en-US" sz="11200" dirty="0"/>
              <a:t> have a ciliated crown, the </a:t>
            </a:r>
            <a:r>
              <a:rPr lang="en-US" sz="11200" b="1" dirty="0">
                <a:solidFill>
                  <a:schemeClr val="folHlink"/>
                </a:solidFill>
              </a:rPr>
              <a:t>corona</a:t>
            </a:r>
            <a:r>
              <a:rPr lang="en-US" sz="11200" dirty="0"/>
              <a:t>, that is characteristic of the phylum.</a:t>
            </a:r>
          </a:p>
          <a:p>
            <a:pPr algn="l" rtl="0" eaLnBrk="1" hangingPunct="1">
              <a:lnSpc>
                <a:spcPct val="90000"/>
              </a:lnSpc>
            </a:pPr>
            <a:r>
              <a:rPr lang="en-US" sz="11200" dirty="0"/>
              <a:t>Complete digestive system.</a:t>
            </a:r>
          </a:p>
          <a:p>
            <a:pPr algn="l" rtl="0" eaLnBrk="1" hangingPunct="1">
              <a:lnSpc>
                <a:spcPct val="90000"/>
              </a:lnSpc>
            </a:pPr>
            <a:r>
              <a:rPr lang="en-US" sz="11200" b="1" dirty="0">
                <a:solidFill>
                  <a:schemeClr val="folHlink"/>
                </a:solidFill>
              </a:rPr>
              <a:t> Dioecious</a:t>
            </a:r>
            <a:r>
              <a:rPr lang="en-US" sz="11200" dirty="0"/>
              <a:t> (separate sexes) but some species </a:t>
            </a:r>
            <a:r>
              <a:rPr lang="en-US" sz="11200" b="1" dirty="0">
                <a:solidFill>
                  <a:schemeClr val="folHlink"/>
                </a:solidFill>
              </a:rPr>
              <a:t>parthenogenetic</a:t>
            </a:r>
            <a:r>
              <a:rPr lang="en-US" sz="11200" dirty="0"/>
              <a:t> (females produce diploid eggs).</a:t>
            </a:r>
          </a:p>
          <a:p>
            <a:pPr algn="l" rtl="0" eaLnBrk="1" hangingPunct="1">
              <a:lnSpc>
                <a:spcPct val="90000"/>
              </a:lnSpc>
            </a:pPr>
            <a:r>
              <a:rPr lang="en-US" sz="11200" dirty="0"/>
              <a:t>Some are parthenogenetic during part of the year</a:t>
            </a:r>
            <a:r>
              <a:rPr lang="en-US" sz="11200" dirty="0">
                <a:solidFill>
                  <a:schemeClr val="accent1"/>
                </a:solidFill>
              </a:rPr>
              <a:t>, depending on environmental conditions</a:t>
            </a:r>
            <a:r>
              <a:rPr lang="en-US" sz="11200" dirty="0"/>
              <a:t>.</a:t>
            </a:r>
          </a:p>
          <a:p>
            <a:pPr algn="l" rtl="0" eaLnBrk="1" hangingPunct="1">
              <a:lnSpc>
                <a:spcPct val="90000"/>
              </a:lnSpc>
            </a:pPr>
            <a:r>
              <a:rPr lang="en-US" sz="11200" dirty="0"/>
              <a:t>Thick shelled eggs that can withstand harsh conditions are sometimes produced.</a:t>
            </a:r>
          </a:p>
          <a:p>
            <a:pPr algn="l" rtl="0" eaLnBrk="1" hangingPunct="1"/>
            <a:endParaRPr lang="en-US" sz="11200" dirty="0"/>
          </a:p>
          <a:p>
            <a:pPr algn="l" rtl="0" eaLnBrk="1" hangingPunct="1"/>
            <a:endParaRPr lang="en-US" dirty="0"/>
          </a:p>
        </p:txBody>
      </p:sp>
      <p:pic>
        <p:nvPicPr>
          <p:cNvPr id="16388" name="Picture 7" descr="hic70049_1505"/>
          <p:cNvPicPr>
            <a:picLocks noChangeAspect="1" noChangeArrowheads="1"/>
          </p:cNvPicPr>
          <p:nvPr/>
        </p:nvPicPr>
        <p:blipFill>
          <a:blip r:embed="rId3" cstate="print"/>
          <a:srcRect/>
          <a:stretch>
            <a:fillRect/>
          </a:stretch>
        </p:blipFill>
        <p:spPr bwMode="auto">
          <a:xfrm>
            <a:off x="6608363" y="335876"/>
            <a:ext cx="5290057" cy="62949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2684" y="71527"/>
            <a:ext cx="3741748" cy="410917"/>
          </a:xfrm>
        </p:spPr>
        <p:txBody>
          <a:bodyPr>
            <a:normAutofit fontScale="90000"/>
          </a:bodyPr>
          <a:lstStyle/>
          <a:p>
            <a:pPr eaLnBrk="1" hangingPunct="1"/>
            <a:r>
              <a:rPr lang="en-US" dirty="0"/>
              <a:t>Phylum Rotifera</a:t>
            </a:r>
          </a:p>
        </p:txBody>
      </p:sp>
      <p:pic>
        <p:nvPicPr>
          <p:cNvPr id="17412" name="Picture 6" descr="C:\Documents and Settings\LaserWords.IBM-0FBAE1DAD46\Desktop\art\Ch15\Color Labeled\hic70049_1507.jpg"/>
          <p:cNvPicPr>
            <a:picLocks noChangeAspect="1" noChangeArrowheads="1"/>
          </p:cNvPicPr>
          <p:nvPr/>
        </p:nvPicPr>
        <p:blipFill>
          <a:blip r:embed="rId3" r:link="rId4" cstate="print"/>
          <a:srcRect/>
          <a:stretch>
            <a:fillRect/>
          </a:stretch>
        </p:blipFill>
        <p:spPr bwMode="auto">
          <a:xfrm>
            <a:off x="6096000" y="71527"/>
            <a:ext cx="6096000" cy="6610699"/>
          </a:xfrm>
          <a:prstGeom prst="rect">
            <a:avLst/>
          </a:prstGeom>
          <a:noFill/>
          <a:ln w="9525">
            <a:noFill/>
            <a:miter lim="800000"/>
            <a:headEnd/>
            <a:tailEnd/>
          </a:ln>
          <a:effectLst/>
        </p:spPr>
      </p:pic>
      <p:sp>
        <p:nvSpPr>
          <p:cNvPr id="3" name="مربع نص 2">
            <a:extLst>
              <a:ext uri="{FF2B5EF4-FFF2-40B4-BE49-F238E27FC236}">
                <a16:creationId xmlns:a16="http://schemas.microsoft.com/office/drawing/2014/main" id="{851FF373-AB05-A461-6DE5-2762002695B4}"/>
              </a:ext>
            </a:extLst>
          </p:cNvPr>
          <p:cNvSpPr txBox="1"/>
          <p:nvPr/>
        </p:nvSpPr>
        <p:spPr>
          <a:xfrm>
            <a:off x="162684" y="811566"/>
            <a:ext cx="5933316" cy="5909310"/>
          </a:xfrm>
          <a:prstGeom prst="rect">
            <a:avLst/>
          </a:prstGeom>
          <a:noFill/>
        </p:spPr>
        <p:txBody>
          <a:bodyPr wrap="square">
            <a:spAutoFit/>
          </a:bodyPr>
          <a:lstStyle/>
          <a:p>
            <a:pPr marL="0" indent="0" algn="l" rtl="0" eaLnBrk="1" hangingPunct="1">
              <a:lnSpc>
                <a:spcPct val="90000"/>
              </a:lnSpc>
              <a:buNone/>
            </a:pPr>
            <a:r>
              <a:rPr lang="en-US" sz="2800" dirty="0">
                <a:solidFill>
                  <a:srgbClr val="C00000"/>
                </a:solidFill>
              </a:rPr>
              <a:t>The female produces two types of eggs. Which are :</a:t>
            </a:r>
          </a:p>
          <a:p>
            <a:pPr algn="l" rtl="0" eaLnBrk="1" hangingPunct="1">
              <a:lnSpc>
                <a:spcPct val="90000"/>
              </a:lnSpc>
            </a:pPr>
            <a:r>
              <a:rPr lang="en-US" sz="2800" dirty="0"/>
              <a:t>1- Summer eggs, which are characterized by their thin shells, and they grow </a:t>
            </a:r>
            <a:r>
              <a:rPr lang="en-US" sz="2800" dirty="0">
                <a:solidFill>
                  <a:srgbClr val="C00000"/>
                </a:solidFill>
              </a:rPr>
              <a:t>parthenogenetically </a:t>
            </a:r>
            <a:r>
              <a:rPr lang="en-US" sz="2800" dirty="0"/>
              <a:t>(without fertilization).</a:t>
            </a:r>
            <a:r>
              <a:rPr lang="en-US" sz="2800" dirty="0">
                <a:solidFill>
                  <a:schemeClr val="accent1"/>
                </a:solidFill>
              </a:rPr>
              <a:t>They are of two types, the first is small eggs and they produce males, while the other type is large eggs, and they produce female. </a:t>
            </a:r>
          </a:p>
          <a:p>
            <a:pPr algn="l" rtl="0" eaLnBrk="1" hangingPunct="1">
              <a:lnSpc>
                <a:spcPct val="90000"/>
              </a:lnSpc>
            </a:pPr>
            <a:endParaRPr lang="en-US" sz="2800" dirty="0"/>
          </a:p>
          <a:p>
            <a:pPr algn="l" rtl="0" eaLnBrk="1" hangingPunct="1">
              <a:lnSpc>
                <a:spcPct val="90000"/>
              </a:lnSpc>
            </a:pPr>
            <a:r>
              <a:rPr lang="en-US" sz="2800" dirty="0"/>
              <a:t>2- Winter eggs,</a:t>
            </a:r>
            <a:r>
              <a:rPr kumimoji="0" lang="en-US" sz="2800" b="0" i="0" u="none" strike="noStrike" kern="1200" cap="none" spc="0" normalizeH="0" baseline="0" noProof="0" dirty="0">
                <a:ln>
                  <a:noFill/>
                </a:ln>
                <a:solidFill>
                  <a:prstClr val="black"/>
                </a:solidFill>
                <a:effectLst/>
                <a:uLnTx/>
                <a:uFillTx/>
                <a:ea typeface="+mn-ea"/>
                <a:cs typeface="+mn-cs"/>
              </a:rPr>
              <a:t> which are characterized by their thick shells, and they are fertilized eggs with the ability to resist </a:t>
            </a:r>
            <a:r>
              <a:rPr lang="en-US" sz="2800" dirty="0"/>
              <a:t>harsh conditions </a:t>
            </a:r>
            <a:r>
              <a:rPr lang="en-US" sz="2800" dirty="0">
                <a:solidFill>
                  <a:schemeClr val="accent1"/>
                </a:solidFill>
              </a:rPr>
              <a:t>and only females are produced from these eggs.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165958" y="193537"/>
            <a:ext cx="5034342" cy="6128725"/>
          </a:xfrm>
        </p:spPr>
        <p:txBody>
          <a:bodyPr>
            <a:noAutofit/>
          </a:bodyPr>
          <a:lstStyle/>
          <a:p>
            <a:pPr marL="0" indent="0" algn="l" rtl="0" eaLnBrk="1" hangingPunct="1">
              <a:buNone/>
            </a:pPr>
            <a:r>
              <a:rPr lang="en-US" sz="3200" dirty="0"/>
              <a:t>Rotifers come in a wide   range of colors and shapes.</a:t>
            </a:r>
          </a:p>
          <a:p>
            <a:pPr lvl="1" algn="l" rtl="0" eaLnBrk="1" hangingPunct="1"/>
            <a:r>
              <a:rPr lang="en-US" sz="3200" dirty="0"/>
              <a:t>Shapes often correspond to lifestyle (floaters, swimmers, sessile).</a:t>
            </a:r>
          </a:p>
          <a:p>
            <a:pPr lvl="1" algn="l" rtl="0" eaLnBrk="1" hangingPunct="1"/>
            <a:r>
              <a:rPr lang="en-US" sz="3200" dirty="0"/>
              <a:t>They may be individual or colonial.</a:t>
            </a:r>
          </a:p>
          <a:p>
            <a:pPr lvl="1" algn="l" rtl="0" eaLnBrk="1" hangingPunct="1"/>
            <a:r>
              <a:rPr lang="en-US" sz="3200" dirty="0"/>
              <a:t>Mostly freshwater.</a:t>
            </a:r>
          </a:p>
          <a:p>
            <a:pPr lvl="1" algn="l" rtl="0" eaLnBrk="1" hangingPunct="1"/>
            <a:r>
              <a:rPr lang="en-US" sz="3200" b="1" dirty="0">
                <a:solidFill>
                  <a:schemeClr val="accent1"/>
                </a:solidFill>
              </a:rPr>
              <a:t>Benthic</a:t>
            </a:r>
            <a:r>
              <a:rPr lang="en-US" sz="3200" dirty="0"/>
              <a:t> and </a:t>
            </a:r>
            <a:r>
              <a:rPr lang="en-US" sz="3200" b="1" dirty="0">
                <a:solidFill>
                  <a:schemeClr val="accent1"/>
                </a:solidFill>
              </a:rPr>
              <a:t>pelagic</a:t>
            </a:r>
            <a:r>
              <a:rPr lang="en-US" sz="3200" dirty="0">
                <a:solidFill>
                  <a:schemeClr val="accent1"/>
                </a:solidFill>
              </a:rPr>
              <a:t> </a:t>
            </a:r>
            <a:r>
              <a:rPr lang="en-US" sz="3200" dirty="0"/>
              <a:t>forms.</a:t>
            </a:r>
          </a:p>
        </p:txBody>
      </p:sp>
      <p:pic>
        <p:nvPicPr>
          <p:cNvPr id="19460" name="Picture 5" descr="15_17"/>
          <p:cNvPicPr>
            <a:picLocks noChangeAspect="1" noChangeArrowheads="1"/>
          </p:cNvPicPr>
          <p:nvPr/>
        </p:nvPicPr>
        <p:blipFill>
          <a:blip r:embed="rId3" cstate="print"/>
          <a:srcRect/>
          <a:stretch>
            <a:fillRect/>
          </a:stretch>
        </p:blipFill>
        <p:spPr bwMode="auto">
          <a:xfrm>
            <a:off x="5825483" y="193537"/>
            <a:ext cx="5534394" cy="596604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61708" y="30298"/>
            <a:ext cx="5901058" cy="756838"/>
          </a:xfrm>
        </p:spPr>
        <p:txBody>
          <a:bodyPr/>
          <a:lstStyle/>
          <a:p>
            <a:pPr eaLnBrk="1" hangingPunct="1"/>
            <a:r>
              <a:rPr lang="en-US" sz="4400" b="1" dirty="0">
                <a:solidFill>
                  <a:schemeClr val="folHlink"/>
                </a:solidFill>
              </a:rPr>
              <a:t>Phylum: Acanthocephala</a:t>
            </a:r>
            <a:endParaRPr lang="en-US" b="1" dirty="0"/>
          </a:p>
        </p:txBody>
      </p:sp>
      <p:sp>
        <p:nvSpPr>
          <p:cNvPr id="20483" name="Rectangle 6"/>
          <p:cNvSpPr>
            <a:spLocks noGrp="1" noChangeArrowheads="1"/>
          </p:cNvSpPr>
          <p:nvPr>
            <p:ph idx="1"/>
          </p:nvPr>
        </p:nvSpPr>
        <p:spPr>
          <a:xfrm>
            <a:off x="131361" y="1421718"/>
            <a:ext cx="11553885" cy="5035180"/>
          </a:xfrm>
        </p:spPr>
        <p:txBody>
          <a:bodyPr>
            <a:normAutofit fontScale="85000" lnSpcReduction="10000"/>
          </a:bodyPr>
          <a:lstStyle/>
          <a:p>
            <a:pPr algn="l" rtl="0" eaLnBrk="1" hangingPunct="1"/>
            <a:r>
              <a:rPr lang="en-US" sz="3800" dirty="0"/>
              <a:t>All spiny-headed worms (</a:t>
            </a:r>
            <a:r>
              <a:rPr lang="en-US" sz="3800" b="1" dirty="0">
                <a:solidFill>
                  <a:schemeClr val="folHlink"/>
                </a:solidFill>
              </a:rPr>
              <a:t>Phylum Acanthocephala</a:t>
            </a:r>
            <a:r>
              <a:rPr lang="en-US" sz="3800" dirty="0"/>
              <a:t>) are parasites in the intestines of vertebrates.</a:t>
            </a:r>
          </a:p>
          <a:p>
            <a:pPr algn="l" rtl="0" eaLnBrk="1" hangingPunct="1"/>
            <a:r>
              <a:rPr lang="en-US" sz="3800" dirty="0"/>
              <a:t>Over 1100 species known.</a:t>
            </a:r>
          </a:p>
          <a:p>
            <a:pPr algn="l" rtl="0" eaLnBrk="1" hangingPunct="1"/>
            <a:r>
              <a:rPr lang="en-US" sz="3800" dirty="0"/>
              <a:t>Occur worldwide and parasitize fish, birds, and mammals.</a:t>
            </a:r>
          </a:p>
          <a:p>
            <a:pPr algn="l" rtl="0" eaLnBrk="1" hangingPunct="1">
              <a:lnSpc>
                <a:spcPct val="90000"/>
              </a:lnSpc>
            </a:pPr>
            <a:r>
              <a:rPr lang="en-US" sz="3800" dirty="0"/>
              <a:t>Body somewhat flattened.</a:t>
            </a:r>
          </a:p>
          <a:p>
            <a:pPr algn="l" rtl="0" eaLnBrk="1" hangingPunct="1">
              <a:lnSpc>
                <a:spcPct val="90000"/>
              </a:lnSpc>
            </a:pPr>
            <a:r>
              <a:rPr lang="en-US" sz="3800" dirty="0"/>
              <a:t>About 80% of tegument is a lacunar system of fluid-filled canals that may distribute nutrients and remove wastes from muscles.</a:t>
            </a:r>
          </a:p>
          <a:p>
            <a:pPr algn="l" rtl="0" eaLnBrk="1" hangingPunct="1">
              <a:lnSpc>
                <a:spcPct val="90000"/>
              </a:lnSpc>
            </a:pPr>
            <a:r>
              <a:rPr lang="en-US" sz="3800" dirty="0"/>
              <a:t>No heart - function provided by lacunar fluid.</a:t>
            </a:r>
          </a:p>
          <a:p>
            <a:pPr algn="l" rtl="0"/>
            <a:r>
              <a:rPr lang="en-US" sz="3800" dirty="0"/>
              <a:t>Both longitudinal and circular body wall muscles are present. </a:t>
            </a:r>
          </a:p>
          <a:p>
            <a:pPr algn="l" rtl="0"/>
            <a:r>
              <a:rPr lang="en-US" sz="3800" dirty="0"/>
              <a:t>Larvae develop in crustaceans or insects. </a:t>
            </a:r>
          </a:p>
          <a:p>
            <a:pPr algn="l" rtl="0" eaLnBrk="1" hangingPunct="1">
              <a:lnSpc>
                <a:spcPct val="90000"/>
              </a:lnSpc>
            </a:pPr>
            <a:endParaRPr lang="en-US" sz="3300" dirty="0"/>
          </a:p>
          <a:p>
            <a:pPr algn="l" rtl="0" eaLnBrk="1" hangingPunct="1">
              <a:lnSpc>
                <a:spcPct val="90000"/>
              </a:lnSpc>
            </a:pPr>
            <a:endParaRPr lang="en-US" dirty="0"/>
          </a:p>
          <a:p>
            <a:pPr algn="l" rtl="0" eaLnBrk="1" hangingPunct="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idx="1"/>
          </p:nvPr>
        </p:nvSpPr>
        <p:spPr>
          <a:xfrm>
            <a:off x="52824" y="0"/>
            <a:ext cx="12030719" cy="6858000"/>
          </a:xfrm>
        </p:spPr>
        <p:txBody>
          <a:bodyPr>
            <a:normAutofit fontScale="25000" lnSpcReduction="20000"/>
          </a:bodyPr>
          <a:lstStyle/>
          <a:p>
            <a:pPr algn="l" rtl="0" eaLnBrk="1" hangingPunct="1">
              <a:lnSpc>
                <a:spcPct val="90000"/>
              </a:lnSpc>
            </a:pPr>
            <a:endParaRPr lang="en-US" dirty="0"/>
          </a:p>
          <a:p>
            <a:pPr algn="l" rtl="0" eaLnBrk="1" hangingPunct="1">
              <a:lnSpc>
                <a:spcPct val="90000"/>
              </a:lnSpc>
            </a:pPr>
            <a:r>
              <a:rPr lang="en-US" sz="12800" dirty="0"/>
              <a:t>Body somewhat flattened.</a:t>
            </a:r>
          </a:p>
          <a:p>
            <a:pPr algn="l" rtl="0" eaLnBrk="1" hangingPunct="1">
              <a:lnSpc>
                <a:spcPct val="90000"/>
              </a:lnSpc>
            </a:pPr>
            <a:r>
              <a:rPr lang="en-US" sz="12800" dirty="0"/>
              <a:t>About 80% of tegument is a lacunar system of fluid-filled canals that may distribute nutrients and remove wastes from muscles.</a:t>
            </a:r>
          </a:p>
          <a:p>
            <a:pPr algn="l" rtl="0" eaLnBrk="1" hangingPunct="1">
              <a:lnSpc>
                <a:spcPct val="90000"/>
              </a:lnSpc>
            </a:pPr>
            <a:r>
              <a:rPr lang="en-US" sz="12800" dirty="0"/>
              <a:t>No heart - function provided by lacunar fluid.</a:t>
            </a:r>
          </a:p>
          <a:p>
            <a:pPr algn="l" rtl="0" eaLnBrk="1" hangingPunct="1"/>
            <a:r>
              <a:rPr lang="en-US" sz="12800" dirty="0"/>
              <a:t>Both longitudinal and circular body wall muscles are present.</a:t>
            </a:r>
          </a:p>
          <a:p>
            <a:pPr algn="l" rtl="0" eaLnBrk="1" hangingPunct="1"/>
            <a:r>
              <a:rPr lang="en-US" sz="12800" dirty="0">
                <a:solidFill>
                  <a:srgbClr val="C00000"/>
                </a:solidFill>
              </a:rPr>
              <a:t> No respiratory system.</a:t>
            </a:r>
          </a:p>
          <a:p>
            <a:pPr algn="l" rtl="0" eaLnBrk="1" hangingPunct="1"/>
            <a:r>
              <a:rPr lang="en-US" sz="12800" dirty="0"/>
              <a:t>Protonephridia with flame cells, if present, perform excretory functions.</a:t>
            </a:r>
          </a:p>
          <a:p>
            <a:pPr algn="l" rtl="0" eaLnBrk="1" hangingPunct="1"/>
            <a:r>
              <a:rPr lang="en-US" sz="12800" dirty="0">
                <a:solidFill>
                  <a:srgbClr val="C00000"/>
                </a:solidFill>
              </a:rPr>
              <a:t>Nutrients are absorbed across the tegument, which bears some enzymes - no digestive tract.</a:t>
            </a:r>
          </a:p>
          <a:p>
            <a:pPr algn="l" rtl="0" eaLnBrk="1" hangingPunct="1"/>
            <a:r>
              <a:rPr lang="en-US" sz="12800" dirty="0">
                <a:solidFill>
                  <a:srgbClr val="C00000"/>
                </a:solidFill>
              </a:rPr>
              <a:t>Dioecious </a:t>
            </a:r>
          </a:p>
          <a:p>
            <a:pPr algn="l" rtl="0" eaLnBrk="1" hangingPunct="1"/>
            <a:r>
              <a:rPr lang="en-US" sz="12800" dirty="0"/>
              <a:t>No species normally parasitizes humans.</a:t>
            </a:r>
          </a:p>
          <a:p>
            <a:pPr marL="0" indent="0" algn="l" rtl="0" eaLnBrk="1" hangingPunct="1">
              <a:lnSpc>
                <a:spcPct val="90000"/>
              </a:lnSpc>
              <a:buNone/>
            </a:pPr>
            <a:r>
              <a:rPr lang="en-US" sz="12800" dirty="0"/>
              <a:t> </a:t>
            </a:r>
          </a:p>
          <a:p>
            <a:pPr algn="l" rtl="0" eaLnBrk="1" hangingPunct="1">
              <a:lnSpc>
                <a:spcPct val="90000"/>
              </a:lnSpc>
            </a:pPr>
            <a:endParaRPr lang="en-US" dirty="0"/>
          </a:p>
          <a:p>
            <a:pPr algn="l" rtl="0" eaLnBrk="1" hangingPunct="1">
              <a:lnSpc>
                <a:spcPct val="90000"/>
              </a:lnSpc>
            </a:pPr>
            <a:endParaRPr lang="en-US" dirty="0"/>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1467</TotalTime>
  <Words>1923</Words>
  <Application>Microsoft Office PowerPoint</Application>
  <PresentationFormat>شاشة عريضة</PresentationFormat>
  <Paragraphs>273</Paragraphs>
  <Slides>36</Slides>
  <Notes>14</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36</vt:i4>
      </vt:variant>
    </vt:vector>
  </HeadingPairs>
  <TitlesOfParts>
    <vt:vector size="46" baseType="lpstr">
      <vt:lpstr>Andalus</vt:lpstr>
      <vt:lpstr>Aptos</vt:lpstr>
      <vt:lpstr>Arial</vt:lpstr>
      <vt:lpstr>Arial Rounded MT Bold</vt:lpstr>
      <vt:lpstr>Calibri</vt:lpstr>
      <vt:lpstr>Calibri Light</vt:lpstr>
      <vt:lpstr>Comic Sans MS</vt:lpstr>
      <vt:lpstr>Wingdings</vt:lpstr>
      <vt:lpstr>نسق Office</vt:lpstr>
      <vt:lpstr>1_Office Theme</vt:lpstr>
      <vt:lpstr>عرض تقديمي في PowerPoint</vt:lpstr>
      <vt:lpstr>عرض تقديمي في PowerPoint</vt:lpstr>
      <vt:lpstr>Advantages of a Body Cavity</vt:lpstr>
      <vt:lpstr>Phylum: Gnathostomulida</vt:lpstr>
      <vt:lpstr>Phylum Rotifera</vt:lpstr>
      <vt:lpstr>Phylum Rotifera</vt:lpstr>
      <vt:lpstr>عرض تقديمي في PowerPoint</vt:lpstr>
      <vt:lpstr>Phylum: Acanthocephala</vt:lpstr>
      <vt:lpstr>عرض تقديمي في PowerPoint</vt:lpstr>
      <vt:lpstr>Phylum Acanthocephala</vt:lpstr>
      <vt:lpstr>Phylum: Gastrotricha</vt:lpstr>
      <vt:lpstr>Phylum: Entoprocta</vt:lpstr>
      <vt:lpstr>عرض تقديمي في PowerPoint</vt:lpstr>
      <vt:lpstr>Life Cycle</vt:lpstr>
      <vt:lpstr>Phylum Nematoda</vt:lpstr>
      <vt:lpstr>Phylum Nematoda</vt:lpstr>
      <vt:lpstr>عرض تقديمي في PowerPoint</vt:lpstr>
      <vt:lpstr>عرض تقديمي في PowerPoint</vt:lpstr>
      <vt:lpstr>Reproduction</vt:lpstr>
      <vt:lpstr>Reproduction</vt:lpstr>
      <vt:lpstr>Some Important Nematode Parasites of Humans</vt:lpstr>
      <vt:lpstr>Ascaris lumbricoides</vt:lpstr>
      <vt:lpstr>عرض تقديمي في PowerPoint</vt:lpstr>
      <vt:lpstr>عرض تقديمي في PowerPoint</vt:lpstr>
      <vt:lpstr>Enterobius vermicularis</vt:lpstr>
      <vt:lpstr>عرض تقديمي في PowerPoint</vt:lpstr>
      <vt:lpstr>Ancylostoma duodenale</vt:lpstr>
      <vt:lpstr>عرض تقديمي في PowerPoint</vt:lpstr>
      <vt:lpstr>Trichinella spiralis</vt:lpstr>
      <vt:lpstr>عرض تقديمي في PowerPoint</vt:lpstr>
      <vt:lpstr>Wuchereria bancrofti</vt:lpstr>
      <vt:lpstr>Wuchereria bancrofti</vt:lpstr>
      <vt:lpstr>Wuchereria bancrofti</vt:lpstr>
      <vt:lpstr>Elephantiasis</vt:lpstr>
      <vt:lpstr>Guinea worms( Dracunculus medinensis )</vt:lpstr>
      <vt:lpstr>عرض تقديمي في PowerPoint</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Yad</dc:creator>
  <cp:lastModifiedBy>Dr.Sabeeh AL-Mayah</cp:lastModifiedBy>
  <cp:revision>26</cp:revision>
  <dcterms:created xsi:type="dcterms:W3CDTF">2019-10-18T12:31:38Z</dcterms:created>
  <dcterms:modified xsi:type="dcterms:W3CDTF">2025-11-25T09:21:19Z</dcterms:modified>
</cp:coreProperties>
</file>